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4" r:id="rId49"/>
    <p:sldId id="305" r:id="rId50"/>
    <p:sldId id="309" r:id="rId51"/>
    <p:sldId id="314" r:id="rId52"/>
    <p:sldId id="315" r:id="rId53"/>
    <p:sldId id="310" r:id="rId54"/>
    <p:sldId id="306" r:id="rId55"/>
    <p:sldId id="316" r:id="rId56"/>
    <p:sldId id="317" r:id="rId57"/>
    <p:sldId id="318" r:id="rId58"/>
    <p:sldId id="319" r:id="rId59"/>
    <p:sldId id="320" r:id="rId60"/>
    <p:sldId id="321" r:id="rId61"/>
    <p:sldId id="322" r:id="rId62"/>
    <p:sldId id="323" r:id="rId63"/>
    <p:sldId id="312" r:id="rId64"/>
    <p:sldId id="303" r:id="rId65"/>
  </p:sldIdLst>
  <p:sldSz cx="18288000" cy="10287000"/>
  <p:notesSz cx="6858000" cy="9144000"/>
  <p:embeddedFontLst>
    <p:embeddedFont>
      <p:font typeface="Agrandir Narrow" panose="020B0604020202020204" charset="0"/>
      <p:regular r:id="rId67"/>
    </p:embeddedFont>
    <p:embeddedFont>
      <p:font typeface="Open Sans Bold" panose="020B0604020202020204" charset="0"/>
      <p:regular r:id="rId68"/>
    </p:embeddedFont>
    <p:embeddedFont>
      <p:font typeface="Calibri" panose="020F0502020204030204" pitchFamily="34" charset="0"/>
      <p:regular r:id="rId69"/>
      <p:bold r:id="rId70"/>
      <p:italic r:id="rId71"/>
      <p:boldItalic r:id="rId72"/>
    </p:embeddedFont>
    <p:embeddedFont>
      <p:font typeface="Open Sans" panose="020B0604020202020204" charset="0"/>
      <p:regular r:id="rId73"/>
    </p:embeddedFont>
    <p:embeddedFont>
      <p:font typeface="Agrandir Narrow Bold" panose="020B0604020202020204" charset="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9A9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0292" autoAdjust="0"/>
  </p:normalViewPr>
  <p:slideViewPr>
    <p:cSldViewPr>
      <p:cViewPr>
        <p:scale>
          <a:sx n="30" d="100"/>
          <a:sy n="30" d="100"/>
        </p:scale>
        <p:origin x="990" y="3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d3e75092f0704c5" providerId="LiveId" clId="{31418870-58F2-4174-B8B5-A26A307D1EA1}"/>
    <pc:docChg chg="undo custSel addSld delSld modSld sldOrd">
      <pc:chgData name="" userId="8d3e75092f0704c5" providerId="LiveId" clId="{31418870-58F2-4174-B8B5-A26A307D1EA1}" dt="2024-03-12T03:04:44.047" v="4220" actId="20577"/>
      <pc:docMkLst>
        <pc:docMk/>
      </pc:docMkLst>
      <pc:sldChg chg="delSp modSp add modNotesTx">
        <pc:chgData name="" userId="8d3e75092f0704c5" providerId="LiveId" clId="{31418870-58F2-4174-B8B5-A26A307D1EA1}" dt="2024-03-11T23:41:57.117" v="1051" actId="20577"/>
        <pc:sldMkLst>
          <pc:docMk/>
          <pc:sldMk cId="6337671" sldId="304"/>
        </pc:sldMkLst>
        <pc:spChg chg="del">
          <ac:chgData name="" userId="8d3e75092f0704c5" providerId="LiveId" clId="{31418870-58F2-4174-B8B5-A26A307D1EA1}" dt="2024-03-11T18:36:02.817" v="63" actId="478"/>
          <ac:spMkLst>
            <pc:docMk/>
            <pc:sldMk cId="6337671" sldId="304"/>
            <ac:spMk id="2" creationId="{00000000-0000-0000-0000-000000000000}"/>
          </ac:spMkLst>
        </pc:spChg>
        <pc:spChg chg="mod">
          <ac:chgData name="" userId="8d3e75092f0704c5" providerId="LiveId" clId="{31418870-58F2-4174-B8B5-A26A307D1EA1}" dt="2024-03-11T18:35:58.625" v="62" actId="20577"/>
          <ac:spMkLst>
            <pc:docMk/>
            <pc:sldMk cId="6337671" sldId="304"/>
            <ac:spMk id="3" creationId="{00000000-0000-0000-0000-000000000000}"/>
          </ac:spMkLst>
        </pc:spChg>
        <pc:spChg chg="mod">
          <ac:chgData name="" userId="8d3e75092f0704c5" providerId="LiveId" clId="{31418870-58F2-4174-B8B5-A26A307D1EA1}" dt="2024-03-11T23:39:22.378" v="762" actId="14100"/>
          <ac:spMkLst>
            <pc:docMk/>
            <pc:sldMk cId="6337671" sldId="304"/>
            <ac:spMk id="4" creationId="{9822F58D-BBED-41B6-ACA8-D7A721659400}"/>
          </ac:spMkLst>
        </pc:spChg>
      </pc:sldChg>
      <pc:sldChg chg="modSp add modNotesTx">
        <pc:chgData name="" userId="8d3e75092f0704c5" providerId="LiveId" clId="{31418870-58F2-4174-B8B5-A26A307D1EA1}" dt="2024-03-11T23:45:12.018" v="1418" actId="5793"/>
        <pc:sldMkLst>
          <pc:docMk/>
          <pc:sldMk cId="1686924398" sldId="305"/>
        </pc:sldMkLst>
        <pc:spChg chg="mod">
          <ac:chgData name="" userId="8d3e75092f0704c5" providerId="LiveId" clId="{31418870-58F2-4174-B8B5-A26A307D1EA1}" dt="2024-03-11T18:47:45.789" v="474" actId="20577"/>
          <ac:spMkLst>
            <pc:docMk/>
            <pc:sldMk cId="1686924398" sldId="305"/>
            <ac:spMk id="3" creationId="{00000000-0000-0000-0000-000000000000}"/>
          </ac:spMkLst>
        </pc:spChg>
      </pc:sldChg>
      <pc:sldChg chg="modSp add modNotesTx">
        <pc:chgData name="" userId="8d3e75092f0704c5" providerId="LiveId" clId="{31418870-58F2-4174-B8B5-A26A307D1EA1}" dt="2024-03-12T00:01:50.807" v="3072" actId="20577"/>
        <pc:sldMkLst>
          <pc:docMk/>
          <pc:sldMk cId="1260034311" sldId="306"/>
        </pc:sldMkLst>
        <pc:spChg chg="mod">
          <ac:chgData name="" userId="8d3e75092f0704c5" providerId="LiveId" clId="{31418870-58F2-4174-B8B5-A26A307D1EA1}" dt="2024-03-11T18:37:43.106" v="193" actId="20577"/>
          <ac:spMkLst>
            <pc:docMk/>
            <pc:sldMk cId="1260034311" sldId="306"/>
            <ac:spMk id="3" creationId="{00000000-0000-0000-0000-000000000000}"/>
          </ac:spMkLst>
        </pc:spChg>
        <pc:spChg chg="mod">
          <ac:chgData name="" userId="8d3e75092f0704c5" providerId="LiveId" clId="{31418870-58F2-4174-B8B5-A26A307D1EA1}" dt="2024-03-11T23:59:39.096" v="2793" actId="6549"/>
          <ac:spMkLst>
            <pc:docMk/>
            <pc:sldMk cId="1260034311" sldId="306"/>
            <ac:spMk id="4" creationId="{8818A81A-FE07-45A4-BEBC-B39D7AF3BFA6}"/>
          </ac:spMkLst>
        </pc:spChg>
      </pc:sldChg>
      <pc:sldChg chg="modSp add ord modNotesTx">
        <pc:chgData name="" userId="8d3e75092f0704c5" providerId="LiveId" clId="{31418870-58F2-4174-B8B5-A26A307D1EA1}" dt="2024-03-11T18:43:30.298" v="361" actId="20577"/>
        <pc:sldMkLst>
          <pc:docMk/>
          <pc:sldMk cId="3974001307" sldId="307"/>
        </pc:sldMkLst>
        <pc:spChg chg="mod">
          <ac:chgData name="" userId="8d3e75092f0704c5" providerId="LiveId" clId="{31418870-58F2-4174-B8B5-A26A307D1EA1}" dt="2024-03-11T18:41:27.292" v="355" actId="20577"/>
          <ac:spMkLst>
            <pc:docMk/>
            <pc:sldMk cId="3974001307" sldId="307"/>
            <ac:spMk id="2" creationId="{00000000-0000-0000-0000-000000000000}"/>
          </ac:spMkLst>
        </pc:spChg>
      </pc:sldChg>
      <pc:sldChg chg="addSp delSp modSp add del modNotesTx">
        <pc:chgData name="" userId="8d3e75092f0704c5" providerId="LiveId" clId="{31418870-58F2-4174-B8B5-A26A307D1EA1}" dt="2024-03-11T19:59:55.306" v="565" actId="2696"/>
        <pc:sldMkLst>
          <pc:docMk/>
          <pc:sldMk cId="2761076925" sldId="308"/>
        </pc:sldMkLst>
        <pc:spChg chg="add del mod">
          <ac:chgData name="" userId="8d3e75092f0704c5" providerId="LiveId" clId="{31418870-58F2-4174-B8B5-A26A307D1EA1}" dt="2024-03-11T18:40:27.890" v="327" actId="20577"/>
          <ac:spMkLst>
            <pc:docMk/>
            <pc:sldMk cId="2761076925" sldId="308"/>
            <ac:spMk id="2" creationId="{00000000-0000-0000-0000-000000000000}"/>
          </ac:spMkLst>
        </pc:spChg>
        <pc:spChg chg="mod">
          <ac:chgData name="" userId="8d3e75092f0704c5" providerId="LiveId" clId="{31418870-58F2-4174-B8B5-A26A307D1EA1}" dt="2024-03-11T19:59:28.567" v="562" actId="20577"/>
          <ac:spMkLst>
            <pc:docMk/>
            <pc:sldMk cId="2761076925" sldId="308"/>
            <ac:spMk id="19" creationId="{00000000-0000-0000-0000-000000000000}"/>
          </ac:spMkLst>
        </pc:spChg>
        <pc:spChg chg="mod">
          <ac:chgData name="" userId="8d3e75092f0704c5" providerId="LiveId" clId="{31418870-58F2-4174-B8B5-A26A307D1EA1}" dt="2024-03-11T19:59:20.225" v="560" actId="20577"/>
          <ac:spMkLst>
            <pc:docMk/>
            <pc:sldMk cId="2761076925" sldId="308"/>
            <ac:spMk id="21" creationId="{00000000-0000-0000-0000-000000000000}"/>
          </ac:spMkLst>
        </pc:spChg>
      </pc:sldChg>
      <pc:sldChg chg="addSp delSp modSp add ord modNotesTx">
        <pc:chgData name="" userId="8d3e75092f0704c5" providerId="LiveId" clId="{31418870-58F2-4174-B8B5-A26A307D1EA1}" dt="2024-03-11T23:51:40.732" v="1843" actId="20577"/>
        <pc:sldMkLst>
          <pc:docMk/>
          <pc:sldMk cId="2536790486" sldId="309"/>
        </pc:sldMkLst>
        <pc:spChg chg="mod">
          <ac:chgData name="" userId="8d3e75092f0704c5" providerId="LiveId" clId="{31418870-58F2-4174-B8B5-A26A307D1EA1}" dt="2024-03-11T19:37:09.373" v="533" actId="1035"/>
          <ac:spMkLst>
            <pc:docMk/>
            <pc:sldMk cId="2536790486" sldId="309"/>
            <ac:spMk id="2" creationId="{00000000-0000-0000-0000-000000000000}"/>
          </ac:spMkLst>
        </pc:spChg>
        <pc:spChg chg="del">
          <ac:chgData name="" userId="8d3e75092f0704c5" providerId="LiveId" clId="{31418870-58F2-4174-B8B5-A26A307D1EA1}" dt="2024-03-11T19:09:45.293" v="476" actId="478"/>
          <ac:spMkLst>
            <pc:docMk/>
            <pc:sldMk cId="2536790486" sldId="309"/>
            <ac:spMk id="6" creationId="{00000000-0000-0000-0000-000000000000}"/>
          </ac:spMkLst>
        </pc:spChg>
        <pc:spChg chg="del">
          <ac:chgData name="" userId="8d3e75092f0704c5" providerId="LiveId" clId="{31418870-58F2-4174-B8B5-A26A307D1EA1}" dt="2024-03-11T19:09:47.352" v="477" actId="478"/>
          <ac:spMkLst>
            <pc:docMk/>
            <pc:sldMk cId="2536790486" sldId="309"/>
            <ac:spMk id="7" creationId="{00000000-0000-0000-0000-000000000000}"/>
          </ac:spMkLst>
        </pc:spChg>
        <pc:spChg chg="del">
          <ac:chgData name="" userId="8d3e75092f0704c5" providerId="LiveId" clId="{31418870-58F2-4174-B8B5-A26A307D1EA1}" dt="2024-03-11T19:09:49.336" v="478" actId="478"/>
          <ac:spMkLst>
            <pc:docMk/>
            <pc:sldMk cId="2536790486" sldId="309"/>
            <ac:spMk id="8" creationId="{00000000-0000-0000-0000-000000000000}"/>
          </ac:spMkLst>
        </pc:spChg>
        <pc:spChg chg="mod">
          <ac:chgData name="" userId="8d3e75092f0704c5" providerId="LiveId" clId="{31418870-58F2-4174-B8B5-A26A307D1EA1}" dt="2024-03-11T19:37:05.134" v="526" actId="1035"/>
          <ac:spMkLst>
            <pc:docMk/>
            <pc:sldMk cId="2536790486" sldId="309"/>
            <ac:spMk id="9" creationId="{00000000-0000-0000-0000-000000000000}"/>
          </ac:spMkLst>
        </pc:spChg>
        <pc:grpChg chg="del">
          <ac:chgData name="" userId="8d3e75092f0704c5" providerId="LiveId" clId="{31418870-58F2-4174-B8B5-A26A307D1EA1}" dt="2024-03-11T19:09:42.915" v="475" actId="478"/>
          <ac:grpSpMkLst>
            <pc:docMk/>
            <pc:sldMk cId="2536790486" sldId="309"/>
            <ac:grpSpMk id="3" creationId="{00000000-0000-0000-0000-000000000000}"/>
          </ac:grpSpMkLst>
        </pc:grpChg>
        <pc:picChg chg="add del mod modCrop">
          <ac:chgData name="" userId="8d3e75092f0704c5" providerId="LiveId" clId="{31418870-58F2-4174-B8B5-A26A307D1EA1}" dt="2024-03-11T19:11:23.904" v="508" actId="478"/>
          <ac:picMkLst>
            <pc:docMk/>
            <pc:sldMk cId="2536790486" sldId="309"/>
            <ac:picMk id="11" creationId="{EF2C2403-0977-4E86-8756-6820D9221BF9}"/>
          </ac:picMkLst>
        </pc:picChg>
        <pc:picChg chg="add mod">
          <ac:chgData name="" userId="8d3e75092f0704c5" providerId="LiveId" clId="{31418870-58F2-4174-B8B5-A26A307D1EA1}" dt="2024-03-11T19:15:23.672" v="510" actId="1076"/>
          <ac:picMkLst>
            <pc:docMk/>
            <pc:sldMk cId="2536790486" sldId="309"/>
            <ac:picMk id="13" creationId="{83CAFDBD-69E1-4182-BE93-9F8BEDB7846C}"/>
          </ac:picMkLst>
        </pc:picChg>
        <pc:picChg chg="add del mod">
          <ac:chgData name="" userId="8d3e75092f0704c5" providerId="LiveId" clId="{31418870-58F2-4174-B8B5-A26A307D1EA1}" dt="2024-03-11T19:15:44.540" v="512" actId="478"/>
          <ac:picMkLst>
            <pc:docMk/>
            <pc:sldMk cId="2536790486" sldId="309"/>
            <ac:picMk id="15" creationId="{262FA89A-3CEF-4A14-AC47-CFE559A5A1D4}"/>
          </ac:picMkLst>
        </pc:picChg>
        <pc:picChg chg="add mod">
          <ac:chgData name="" userId="8d3e75092f0704c5" providerId="LiveId" clId="{31418870-58F2-4174-B8B5-A26A307D1EA1}" dt="2024-03-11T19:31:58.072" v="514" actId="1076"/>
          <ac:picMkLst>
            <pc:docMk/>
            <pc:sldMk cId="2536790486" sldId="309"/>
            <ac:picMk id="17" creationId="{243A7975-7AAE-4C58-B1F3-7BB3C98F3582}"/>
          </ac:picMkLst>
        </pc:picChg>
        <pc:picChg chg="add del mod">
          <ac:chgData name="" userId="8d3e75092f0704c5" providerId="LiveId" clId="{31418870-58F2-4174-B8B5-A26A307D1EA1}" dt="2024-03-11T19:36:33.770" v="518" actId="478"/>
          <ac:picMkLst>
            <pc:docMk/>
            <pc:sldMk cId="2536790486" sldId="309"/>
            <ac:picMk id="19" creationId="{8B4BD47B-56E7-44B3-80DF-C4E0C0E2E377}"/>
          </ac:picMkLst>
        </pc:picChg>
        <pc:picChg chg="add mod">
          <ac:chgData name="" userId="8d3e75092f0704c5" providerId="LiveId" clId="{31418870-58F2-4174-B8B5-A26A307D1EA1}" dt="2024-03-11T19:37:14.295" v="536" actId="1038"/>
          <ac:picMkLst>
            <pc:docMk/>
            <pc:sldMk cId="2536790486" sldId="309"/>
            <ac:picMk id="21" creationId="{B42F9C8D-67C3-4DDC-BB27-61D1B1F8B27E}"/>
          </ac:picMkLst>
        </pc:picChg>
      </pc:sldChg>
      <pc:sldChg chg="add ord modNotesTx">
        <pc:chgData name="" userId="8d3e75092f0704c5" providerId="LiveId" clId="{31418870-58F2-4174-B8B5-A26A307D1EA1}" dt="2024-03-11T23:59:10.980" v="2737" actId="20577"/>
        <pc:sldMkLst>
          <pc:docMk/>
          <pc:sldMk cId="898664894" sldId="310"/>
        </pc:sldMkLst>
      </pc:sldChg>
      <pc:sldChg chg="add ord modNotesTx">
        <pc:chgData name="" userId="8d3e75092f0704c5" providerId="LiveId" clId="{31418870-58F2-4174-B8B5-A26A307D1EA1}" dt="2024-03-11T18:43:18.906" v="359" actId="20577"/>
        <pc:sldMkLst>
          <pc:docMk/>
          <pc:sldMk cId="611909549" sldId="311"/>
        </pc:sldMkLst>
      </pc:sldChg>
      <pc:sldChg chg="add ord modNotesTx">
        <pc:chgData name="" userId="8d3e75092f0704c5" providerId="LiveId" clId="{31418870-58F2-4174-B8B5-A26A307D1EA1}" dt="2024-03-12T00:08:20.891" v="3810" actId="20577"/>
        <pc:sldMkLst>
          <pc:docMk/>
          <pc:sldMk cId="2862584506" sldId="312"/>
        </pc:sldMkLst>
      </pc:sldChg>
      <pc:sldChg chg="add">
        <pc:chgData name="" userId="8d3e75092f0704c5" providerId="LiveId" clId="{31418870-58F2-4174-B8B5-A26A307D1EA1}" dt="2024-03-11T18:44:41.052" v="472"/>
        <pc:sldMkLst>
          <pc:docMk/>
          <pc:sldMk cId="1712140681" sldId="313"/>
        </pc:sldMkLst>
      </pc:sldChg>
      <pc:sldChg chg="add ord modNotesTx">
        <pc:chgData name="" userId="8d3e75092f0704c5" providerId="LiveId" clId="{31418870-58F2-4174-B8B5-A26A307D1EA1}" dt="2024-03-11T23:54:51.639" v="2199" actId="20577"/>
        <pc:sldMkLst>
          <pc:docMk/>
          <pc:sldMk cId="754111010" sldId="314"/>
        </pc:sldMkLst>
      </pc:sldChg>
      <pc:sldChg chg="modNotesTx">
        <pc:chgData name="" userId="8d3e75092f0704c5" providerId="LiveId" clId="{31418870-58F2-4174-B8B5-A26A307D1EA1}" dt="2024-03-11T23:57:46.948" v="2554" actId="20577"/>
        <pc:sldMkLst>
          <pc:docMk/>
          <pc:sldMk cId="2821960885" sldId="315"/>
        </pc:sldMkLst>
      </pc:sldChg>
      <pc:sldChg chg="modNotesTx">
        <pc:chgData name="" userId="8d3e75092f0704c5" providerId="LiveId" clId="{31418870-58F2-4174-B8B5-A26A307D1EA1}" dt="2024-03-12T00:02:34.832" v="3207" actId="20577"/>
        <pc:sldMkLst>
          <pc:docMk/>
          <pc:sldMk cId="4260209472" sldId="316"/>
        </pc:sldMkLst>
      </pc:sldChg>
      <pc:sldChg chg="modSp modNotesTx">
        <pc:chgData name="" userId="8d3e75092f0704c5" providerId="LiveId" clId="{31418870-58F2-4174-B8B5-A26A307D1EA1}" dt="2024-03-12T00:03:39.724" v="3344" actId="20577"/>
        <pc:sldMkLst>
          <pc:docMk/>
          <pc:sldMk cId="1081742170" sldId="317"/>
        </pc:sldMkLst>
        <pc:spChg chg="mod">
          <ac:chgData name="" userId="8d3e75092f0704c5" providerId="LiveId" clId="{31418870-58F2-4174-B8B5-A26A307D1EA1}" dt="2024-03-12T00:03:39.724" v="3344" actId="20577"/>
          <ac:spMkLst>
            <pc:docMk/>
            <pc:sldMk cId="1081742170" sldId="317"/>
            <ac:spMk id="12" creationId="{84A6185F-FC2E-4786-A5B8-2AE50A02AE30}"/>
          </ac:spMkLst>
        </pc:spChg>
      </pc:sldChg>
      <pc:sldChg chg="modNotesTx">
        <pc:chgData name="" userId="8d3e75092f0704c5" providerId="LiveId" clId="{31418870-58F2-4174-B8B5-A26A307D1EA1}" dt="2024-03-12T00:04:37.559" v="3488" actId="20577"/>
        <pc:sldMkLst>
          <pc:docMk/>
          <pc:sldMk cId="2393890656" sldId="318"/>
        </pc:sldMkLst>
      </pc:sldChg>
      <pc:sldChg chg="modNotesTx">
        <pc:chgData name="" userId="8d3e75092f0704c5" providerId="LiveId" clId="{31418870-58F2-4174-B8B5-A26A307D1EA1}" dt="2024-03-12T00:05:30.187" v="3592" actId="20577"/>
        <pc:sldMkLst>
          <pc:docMk/>
          <pc:sldMk cId="455598798" sldId="319"/>
        </pc:sldMkLst>
      </pc:sldChg>
      <pc:sldChg chg="modNotesTx">
        <pc:chgData name="" userId="8d3e75092f0704c5" providerId="LiveId" clId="{31418870-58F2-4174-B8B5-A26A307D1EA1}" dt="2024-03-12T00:07:40.692" v="3754" actId="20577"/>
        <pc:sldMkLst>
          <pc:docMk/>
          <pc:sldMk cId="2184449956" sldId="320"/>
        </pc:sldMkLst>
      </pc:sldChg>
      <pc:sldChg chg="modNotesTx">
        <pc:chgData name="" userId="8d3e75092f0704c5" providerId="LiveId" clId="{31418870-58F2-4174-B8B5-A26A307D1EA1}" dt="2024-03-12T03:04:44.047" v="4220" actId="20577"/>
        <pc:sldMkLst>
          <pc:docMk/>
          <pc:sldMk cId="2195643255" sldId="321"/>
        </pc:sldMkLst>
      </pc:sldChg>
      <pc:sldChg chg="modNotesTx">
        <pc:chgData name="" userId="8d3e75092f0704c5" providerId="LiveId" clId="{31418870-58F2-4174-B8B5-A26A307D1EA1}" dt="2024-03-12T02:55:49.140" v="3888" actId="20577"/>
        <pc:sldMkLst>
          <pc:docMk/>
          <pc:sldMk cId="2515394020" sldId="322"/>
        </pc:sldMkLst>
      </pc:sldChg>
      <pc:sldChg chg="modNotesTx">
        <pc:chgData name="" userId="8d3e75092f0704c5" providerId="LiveId" clId="{31418870-58F2-4174-B8B5-A26A307D1EA1}" dt="2024-03-12T02:56:38.712" v="3999" actId="20577"/>
        <pc:sldMkLst>
          <pc:docMk/>
          <pc:sldMk cId="3502033445"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Buenas</a:t>
            </a:r>
            <a:r>
              <a:rPr lang="en-US" dirty="0"/>
              <a:t> ...</a:t>
            </a:r>
          </a:p>
          <a:p>
            <a:endParaRPr lang="en-US" dirty="0"/>
          </a:p>
          <a:p>
            <a:r>
              <a:rPr lang="en-US" dirty="0"/>
              <a:t>La idea de la </a:t>
            </a:r>
            <a:r>
              <a:rPr lang="en-US" dirty="0" err="1"/>
              <a:t>clase</a:t>
            </a:r>
            <a:r>
              <a:rPr lang="en-US" dirty="0"/>
              <a:t> de hoy </a:t>
            </a:r>
            <a:r>
              <a:rPr lang="en-US" dirty="0" err="1"/>
              <a:t>es</a:t>
            </a:r>
            <a:r>
              <a:rPr lang="en-US" dirty="0"/>
              <a:t> </a:t>
            </a:r>
            <a:r>
              <a:rPr lang="en-US" dirty="0" err="1"/>
              <a:t>hacer</a:t>
            </a:r>
            <a:r>
              <a:rPr lang="en-US" dirty="0"/>
              <a:t> un </a:t>
            </a:r>
            <a:r>
              <a:rPr lang="en-US" dirty="0" err="1"/>
              <a:t>resumen</a:t>
            </a:r>
            <a:r>
              <a:rPr lang="en-US" dirty="0"/>
              <a:t> de lo que </a:t>
            </a:r>
            <a:r>
              <a:rPr lang="en-US" dirty="0" err="1"/>
              <a:t>vamos</a:t>
            </a:r>
            <a:r>
              <a:rPr lang="en-US" dirty="0"/>
              <a:t> a </a:t>
            </a:r>
            <a:r>
              <a:rPr lang="en-US" dirty="0" err="1"/>
              <a:t>empezar</a:t>
            </a:r>
            <a:r>
              <a:rPr lang="en-US" dirty="0"/>
              <a:t> a </a:t>
            </a:r>
            <a:r>
              <a:rPr lang="en-US" dirty="0" err="1"/>
              <a:t>ver</a:t>
            </a:r>
            <a:r>
              <a:rPr lang="en-US" dirty="0"/>
              <a:t> </a:t>
            </a:r>
            <a:r>
              <a:rPr lang="en-US" dirty="0" err="1"/>
              <a:t>en</a:t>
            </a:r>
            <a:r>
              <a:rPr lang="en-US" dirty="0"/>
              <a:t> lo que </a:t>
            </a:r>
            <a:r>
              <a:rPr lang="en-US" dirty="0" err="1"/>
              <a:t>sigue</a:t>
            </a:r>
            <a:r>
              <a:rPr lang="en-US" dirty="0"/>
              <a:t> de la </a:t>
            </a:r>
            <a:r>
              <a:rPr lang="en-US" dirty="0" err="1"/>
              <a:t>materia</a:t>
            </a:r>
            <a:r>
              <a:rPr lang="en-US" dirty="0"/>
              <a:t> (</a:t>
            </a:r>
            <a:r>
              <a:rPr lang="en-US" dirty="0" err="1"/>
              <a:t>obviamente</a:t>
            </a:r>
            <a:r>
              <a:rPr lang="en-US" dirty="0"/>
              <a:t> </a:t>
            </a:r>
            <a:r>
              <a:rPr lang="en-US" dirty="0" err="1"/>
              <a:t>retomando</a:t>
            </a:r>
            <a:r>
              <a:rPr lang="en-US" dirty="0"/>
              <a:t> lo que </a:t>
            </a:r>
            <a:r>
              <a:rPr lang="en-US" dirty="0" err="1"/>
              <a:t>ya</a:t>
            </a:r>
            <a:r>
              <a:rPr lang="en-US" dirty="0"/>
              <a:t> </a:t>
            </a:r>
            <a:r>
              <a:rPr lang="en-US" dirty="0" err="1"/>
              <a:t>vienen</a:t>
            </a:r>
            <a:r>
              <a:rPr lang="en-US" dirty="0"/>
              <a:t> </a:t>
            </a:r>
            <a:r>
              <a:rPr lang="en-US" dirty="0" err="1"/>
              <a:t>viendo</a:t>
            </a:r>
            <a:r>
              <a:rPr lang="en-US" dirty="0"/>
              <a:t> con </a:t>
            </a:r>
            <a:r>
              <a:rPr lang="en-US" dirty="0" err="1"/>
              <a:t>Sebas</a:t>
            </a:r>
            <a:r>
              <a:rPr lang="en-US" dirty="0"/>
              <a:t>)</a:t>
            </a:r>
          </a:p>
          <a:p>
            <a:endParaRPr lang="en-US" dirty="0"/>
          </a:p>
          <a:p>
            <a:r>
              <a:rPr lang="en-US" dirty="0" err="1"/>
              <a:t>Comencemos</a:t>
            </a:r>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lo traemos al campo biomédico, podemos agregar a esta definición que la energía factiblemente va a ser eléctrica proveniente de órganos del cuerpo humano, que podemos "registrar" con sensores y dispositivos específicos; y como el cuerpo humano es un sistema dinámico, sabemos que es información que va a evolucionar en el tiempo, no se mantiene constante (estática).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Entonces cuando hablemos de "procesar" bioseñales, vamos a querer hablar de 3 aspectos importantes:</a:t>
            </a:r>
          </a:p>
          <a:p>
            <a:endParaRPr lang="en-US"/>
          </a:p>
          <a:p>
            <a:r>
              <a:rPr lang="en-US"/>
              <a:t>1) Medir la energía eléctrica</a:t>
            </a:r>
          </a:p>
          <a:p>
            <a:endParaRPr lang="en-US"/>
          </a:p>
          <a:p>
            <a:r>
              <a:rPr lang="en-US"/>
              <a:t>2) Necesito que mi fuente (el cuerpo humano) genere esa energía y por otro lado poder "leerla" o adquirirla (sensarla)</a:t>
            </a:r>
          </a:p>
          <a:p>
            <a:endParaRPr lang="en-US"/>
          </a:p>
          <a:p>
            <a:r>
              <a:rPr lang="en-US"/>
              <a:t>3) Evaluar los cambios en el tiempo de esta energía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aunque dijimos que los conceptos de BIOSEÑALES y SEÑALES BIOMÉDICAS pueden ser sinónimos, vamos a agregar en realidad una aclaración importante que el término de bioMÉDICAS es para aclarar que el principal objetivo de este procesamiento es poder hacer un diagnóstico, es decir, que esa información extraida de los datos nos permita juzgar qué es lo que está pasando.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Hay un concepto muy conocido que se relaciona con lo que queremos hacer cuando procesamos bioseñales, que parte del concepto de esta pirámide "DIKW". </a:t>
            </a:r>
          </a:p>
          <a:p>
            <a:endParaRPr lang="en-US"/>
          </a:p>
          <a:p>
            <a:r>
              <a:rPr lang="en-US"/>
              <a:t>Este es un modelo para representar la relación estructural y funcional entre datos, información, conocimiento y sabiduría.</a:t>
            </a:r>
          </a:p>
          <a:p>
            <a:endParaRPr lang="en-US"/>
          </a:p>
          <a:p>
            <a:r>
              <a:rPr lang="en-US"/>
              <a:t>Podemos decir que el área de procesamiento de señales nos permite conocer técnicas para extraer información de los datos medidos. Con esa información, podemos interpretar los resultados y generar cierto conocimiento de las mediciones realizadas.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Pero como bioingenierxs, no sólo conocemos las técnicas de procesamiento de señales para obtener esa información de los datos; sino que también adquirimos el know-how biomédico para poder "generar" sabiduría sobre el estado/funcionamiento del órgano en cuestión.</a:t>
            </a:r>
          </a:p>
          <a:p>
            <a:endParaRPr lang="en-US"/>
          </a:p>
          <a:p>
            <a:r>
              <a:rPr lang="en-US"/>
              <a:t>Así podemos comprender de una manera más profunda el conocimiento obtenido por interpretar la información que obtuvimos por procesar los datos medidos del cuerpo humano.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esquemas típicos que explican cómo son actualmente los sistemas de medición biomédica son de esta forma.</a:t>
            </a:r>
          </a:p>
          <a:p>
            <a:endParaRPr lang="en-US"/>
          </a:p>
          <a:p>
            <a:r>
              <a:rPr lang="en-US"/>
              <a:t>Ambos diagramas son de los libros que recomendamos para la materia. Ambos coinciden en 4 partes principales: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La FUENTE, que ya mencionamos que va a ser de origen biológico / fisiológico</a:t>
            </a:r>
          </a:p>
          <a:p>
            <a:endParaRPr lang="en-US"/>
          </a:p>
          <a:p>
            <a:r>
              <a:rPr lang="en-US"/>
              <a:t>2) Conociendo esta fuente, podemos así tener un sistema de SENSADO apropiado que identifique y mida las propiedades biofísicas relevantes. Tambien por otro lado que lleve lo que es "medible" a ser "procesable", es decir, se pueda transformar en algo que puedo interpretar con las herramientas que cuento (una computadora).</a:t>
            </a:r>
          </a:p>
          <a:p>
            <a:endParaRPr lang="en-US"/>
          </a:p>
          <a:p>
            <a:r>
              <a:rPr lang="en-US"/>
              <a:t>3) Lo que más vamos a tocar en la materia: procesar esos datos para extraer información relevante. Cuando hablamos de procesar debemos aclarar que es tanto "limpiar" la señal para quedarnos con lo que nos es de interés, como también "transformarla" en información relevante.</a:t>
            </a:r>
          </a:p>
          <a:p>
            <a:endParaRPr lang="en-US"/>
          </a:p>
          <a:p>
            <a:r>
              <a:rPr lang="en-US"/>
              <a:t>4) Por último, ejecutar la aplicación de este procesamiento que es poder generar resultados a partir del procesamiento. Extraer características (información) de los datos y hacer algoritmos que me ayuden a juzgar qué es lo que está pasando con lo que acabo de medir. En este paso es importante aclarar la parte de visualización de los datos o de traducirlo a un lenguaje más comprensible para otrxs profesionales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Analicemos ahora la primer parte de este proceso: de dónde podemos obtener esa energía eléctrica que queremos estudiar. </a:t>
            </a:r>
          </a:p>
          <a:p>
            <a:endParaRPr lang="en-US"/>
          </a:p>
          <a:p>
            <a:r>
              <a:rPr lang="en-US"/>
              <a:t>Hay varios órganos del cuerpo humano que pueden estar generando impulsos eléctricos que nosotros podemos sensar. Cada uno de ellos, tiene su propio funcionamiento y la interpretación de la señal registrada es distinta en cada caso.</a:t>
            </a:r>
          </a:p>
          <a:p>
            <a:endParaRPr lang="en-US"/>
          </a:p>
          <a:p>
            <a:r>
              <a:rPr lang="en-US"/>
              <a:t>En esta materia nos vamos a parar en específico en los 2 "principales"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corazón con sus impulsos eléctricos que hacen "mover" al miocardio para así bombear la sangre a todo el cuerpo humano</a:t>
            </a:r>
          </a:p>
          <a:p>
            <a:endParaRPr lang="en-US"/>
          </a:p>
          <a:p>
            <a:r>
              <a:rPr lang="en-US"/>
              <a:t>Y por otro lado, el cerebro con sus neuronas "hablando" todas al mismo tiempo, interpretando estímulos y generando respuestas.</a:t>
            </a:r>
          </a:p>
          <a:p>
            <a:endParaRPr lang="en-US"/>
          </a:p>
          <a:p>
            <a:r>
              <a:rPr lang="en-US"/>
              <a:t>No quiero dejar de mencionar que también vamos a aprender a procesar y ver qué sucede con otros tipos de fuentes como los cambios electrodérmicos de la piel y la vasodilatación, como también los impulsos eléctricos de los músculos.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Como saben de materias anteriores, el corazón posee </a:t>
            </a:r>
          </a:p>
          <a:p>
            <a:r>
              <a:rPr lang="en-US"/>
              <a:t>un tejido especializado capaz de originar el impulso cardíaco. Este inicia espontáneamente en el nódulo sinusal, ubicado en la aurícula derecha. Luego se desplaza, diseminándose por las aurículas a través de las vías internodales, produciendo la despolarización auricular y su consecuente contracción.</a:t>
            </a:r>
          </a:p>
          <a:p>
            <a:r>
              <a:rPr lang="en-US"/>
              <a:t>La onda eléctrica llega luego al nódulo auriculo-ventricular  en el lado izquierdo de la aurícula derecha. Luego, el impulso cardíaco se disemina a través de un haz de fibras llamadas haz de His, que es un puente entre el nódulo auriculoventricular y las ramas ventriculares. </a:t>
            </a:r>
          </a:p>
          <a:p>
            <a:r>
              <a:rPr lang="en-US"/>
              <a:t>Y por último, el impulso eléctrico es distribuido a los ventrículos mediante una red de fibras que ocasionan la contracción ventricular llamadas fibras de Purkinje, desencadenando la contracción ventricular.</a:t>
            </a:r>
          </a:p>
          <a:p>
            <a:r>
              <a:rPr lang="en-US"/>
              <a:t>Todo esto produce que se genere el latido cardíaco, y por ende se pueda bombear sangre a todo nuestro cuerpo. Nosotrxs como resultado podemos registrar estos pasos de  la señal eléctrica generada comúnmente llamada ECG.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Antes que nada, empecemos definiendo qué son las "BIOSEÑALES" (que vamos a tomar como sinónimo en como le llamamos en esta carrera a la materia: SEÑALES BIOMÉDICAS)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Como también saben, el cerebro está compuesto por mil millones de neuronas que tienen la capacidad de generar impulsos eléctricos. Este impulso se puede transmitir entre neuronas lo que les permite tener una comunicación muy específica. Esta comunicación neuronal puede ser medida (hasta incluso desde el cuero cabelludo) y así podemos registrar esa señal resultante en un EEG.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Muchos</a:t>
            </a:r>
            <a:r>
              <a:rPr lang="en-US" dirty="0"/>
              <a:t> </a:t>
            </a:r>
            <a:r>
              <a:rPr lang="en-US" dirty="0" err="1"/>
              <a:t>procesos</a:t>
            </a:r>
            <a:r>
              <a:rPr lang="en-US" dirty="0"/>
              <a:t> </a:t>
            </a:r>
            <a:r>
              <a:rPr lang="en-US" dirty="0" err="1"/>
              <a:t>fisiológicos</a:t>
            </a:r>
            <a:r>
              <a:rPr lang="en-US" dirty="0"/>
              <a:t> </a:t>
            </a:r>
            <a:r>
              <a:rPr lang="en-US" dirty="0" err="1"/>
              <a:t>producen</a:t>
            </a:r>
            <a:r>
              <a:rPr lang="en-US" dirty="0"/>
              <a:t> </a:t>
            </a:r>
            <a:r>
              <a:rPr lang="en-US" dirty="0" err="1"/>
              <a:t>energía</a:t>
            </a:r>
            <a:r>
              <a:rPr lang="en-US" dirty="0"/>
              <a:t> que </a:t>
            </a:r>
            <a:r>
              <a:rPr lang="en-US" dirty="0" err="1"/>
              <a:t>puede</a:t>
            </a:r>
            <a:r>
              <a:rPr lang="en-US" dirty="0"/>
              <a:t> </a:t>
            </a:r>
            <a:r>
              <a:rPr lang="en-US" dirty="0" err="1"/>
              <a:t>detectarse</a:t>
            </a:r>
            <a:r>
              <a:rPr lang="en-US" dirty="0"/>
              <a:t> </a:t>
            </a:r>
            <a:r>
              <a:rPr lang="en-US" dirty="0" err="1"/>
              <a:t>directamente</a:t>
            </a:r>
            <a:r>
              <a:rPr lang="en-US" dirty="0"/>
              <a:t>. </a:t>
            </a:r>
            <a:r>
              <a:rPr lang="en-US" dirty="0" err="1"/>
              <a:t>Por</a:t>
            </a:r>
            <a:r>
              <a:rPr lang="en-US" dirty="0"/>
              <a:t> </a:t>
            </a:r>
            <a:r>
              <a:rPr lang="en-US" dirty="0" err="1"/>
              <a:t>ejemplo</a:t>
            </a:r>
            <a:r>
              <a:rPr lang="en-US" dirty="0"/>
              <a:t>, la </a:t>
            </a:r>
            <a:r>
              <a:rPr lang="en-US" dirty="0" err="1"/>
              <a:t>medición</a:t>
            </a:r>
            <a:r>
              <a:rPr lang="en-US" dirty="0"/>
              <a:t> de la </a:t>
            </a:r>
            <a:r>
              <a:rPr lang="en-US" dirty="0" err="1"/>
              <a:t>actividad</a:t>
            </a:r>
            <a:r>
              <a:rPr lang="en-US" dirty="0"/>
              <a:t> </a:t>
            </a:r>
            <a:r>
              <a:rPr lang="en-US" dirty="0" err="1"/>
              <a:t>eléctrica</a:t>
            </a:r>
            <a:r>
              <a:rPr lang="en-US" dirty="0"/>
              <a:t> </a:t>
            </a:r>
            <a:r>
              <a:rPr lang="en-US" dirty="0" err="1"/>
              <a:t>en</a:t>
            </a:r>
            <a:r>
              <a:rPr lang="en-US" dirty="0"/>
              <a:t> el </a:t>
            </a:r>
            <a:r>
              <a:rPr lang="en-US" dirty="0" err="1"/>
              <a:t>corazón</a:t>
            </a:r>
            <a:r>
              <a:rPr lang="en-US" dirty="0"/>
              <a:t> o el </a:t>
            </a:r>
            <a:r>
              <a:rPr lang="en-US" dirty="0" err="1"/>
              <a:t>cerebro</a:t>
            </a:r>
            <a:r>
              <a:rPr lang="en-US" dirty="0"/>
              <a:t> </a:t>
            </a:r>
            <a:r>
              <a:rPr lang="en-US" dirty="0" err="1"/>
              <a:t>como</a:t>
            </a:r>
            <a:r>
              <a:rPr lang="en-US" dirty="0"/>
              <a:t> la </a:t>
            </a:r>
            <a:r>
              <a:rPr lang="en-US" dirty="0" err="1"/>
              <a:t>energía</a:t>
            </a:r>
            <a:r>
              <a:rPr lang="en-US" dirty="0"/>
              <a:t> </a:t>
            </a:r>
            <a:r>
              <a:rPr lang="en-US" dirty="0" err="1"/>
              <a:t>ya</a:t>
            </a:r>
            <a:r>
              <a:rPr lang="en-US" dirty="0"/>
              <a:t> </a:t>
            </a:r>
            <a:r>
              <a:rPr lang="en-US" dirty="0" err="1"/>
              <a:t>es</a:t>
            </a:r>
            <a:r>
              <a:rPr lang="en-US" dirty="0"/>
              <a:t> </a:t>
            </a:r>
            <a:r>
              <a:rPr lang="en-US" dirty="0" err="1"/>
              <a:t>eléctrica</a:t>
            </a:r>
            <a:r>
              <a:rPr lang="en-US" dirty="0"/>
              <a:t>, </a:t>
            </a:r>
            <a:r>
              <a:rPr lang="en-US" dirty="0" err="1"/>
              <a:t>sólo</a:t>
            </a:r>
            <a:r>
              <a:rPr lang="en-US" dirty="0"/>
              <a:t> </a:t>
            </a:r>
            <a:r>
              <a:rPr lang="en-US" dirty="0" err="1"/>
              <a:t>es</a:t>
            </a:r>
            <a:r>
              <a:rPr lang="en-US" dirty="0"/>
              <a:t> </a:t>
            </a:r>
            <a:r>
              <a:rPr lang="en-US" dirty="0" err="1"/>
              <a:t>necesario</a:t>
            </a:r>
            <a:r>
              <a:rPr lang="en-US" dirty="0"/>
              <a:t> </a:t>
            </a:r>
            <a:r>
              <a:rPr lang="en-US" dirty="0" err="1"/>
              <a:t>convertirla</a:t>
            </a:r>
            <a:r>
              <a:rPr lang="en-US" dirty="0"/>
              <a:t> de </a:t>
            </a:r>
            <a:r>
              <a:rPr lang="en-US" dirty="0" err="1"/>
              <a:t>corriente</a:t>
            </a:r>
            <a:r>
              <a:rPr lang="en-US" dirty="0"/>
              <a:t> </a:t>
            </a:r>
            <a:r>
              <a:rPr lang="en-US" dirty="0" err="1"/>
              <a:t>iónica</a:t>
            </a:r>
            <a:r>
              <a:rPr lang="en-US" dirty="0"/>
              <a:t> a </a:t>
            </a:r>
            <a:r>
              <a:rPr lang="en-US" dirty="0" err="1"/>
              <a:t>electrónica</a:t>
            </a:r>
            <a:r>
              <a:rPr lang="en-US" dirty="0"/>
              <a:t> </a:t>
            </a:r>
            <a:r>
              <a:rPr lang="en-US" dirty="0" err="1"/>
              <a:t>mediante</a:t>
            </a:r>
            <a:r>
              <a:rPr lang="en-US" dirty="0"/>
              <a:t> un “</a:t>
            </a:r>
            <a:r>
              <a:rPr lang="en-US" dirty="0" err="1"/>
              <a:t>electrodo</a:t>
            </a:r>
            <a:r>
              <a:rPr lang="en-US" dirty="0"/>
              <a:t>”. </a:t>
            </a:r>
            <a:r>
              <a:rPr lang="en-US" dirty="0" err="1"/>
              <a:t>Estas</a:t>
            </a:r>
            <a:r>
              <a:rPr lang="en-US" dirty="0"/>
              <a:t> </a:t>
            </a:r>
            <a:r>
              <a:rPr lang="en-US" dirty="0" err="1"/>
              <a:t>fuentes</a:t>
            </a:r>
            <a:r>
              <a:rPr lang="en-US" dirty="0"/>
              <a:t> </a:t>
            </a:r>
            <a:r>
              <a:rPr lang="en-US" dirty="0" err="1"/>
              <a:t>generalmente</a:t>
            </a:r>
            <a:r>
              <a:rPr lang="en-US" dirty="0"/>
              <a:t> </a:t>
            </a:r>
            <a:r>
              <a:rPr lang="en-US" dirty="0" err="1"/>
              <a:t>reciben</a:t>
            </a:r>
            <a:r>
              <a:rPr lang="en-US" dirty="0"/>
              <a:t> el </a:t>
            </a:r>
            <a:r>
              <a:rPr lang="en-US" dirty="0" err="1"/>
              <a:t>término</a:t>
            </a:r>
            <a:r>
              <a:rPr lang="en-US" dirty="0"/>
              <a:t> </a:t>
            </a:r>
            <a:r>
              <a:rPr lang="en-US" dirty="0" err="1"/>
              <a:t>ExG</a:t>
            </a:r>
            <a:r>
              <a:rPr lang="en-US" dirty="0"/>
              <a:t>, </a:t>
            </a:r>
            <a:r>
              <a:rPr lang="en-US" dirty="0" err="1"/>
              <a:t>donde</a:t>
            </a:r>
            <a:r>
              <a:rPr lang="en-US" dirty="0"/>
              <a:t> “x” </a:t>
            </a:r>
            <a:r>
              <a:rPr lang="en-US" dirty="0" err="1"/>
              <a:t>representa</a:t>
            </a:r>
            <a:r>
              <a:rPr lang="en-US" dirty="0"/>
              <a:t> el </a:t>
            </a:r>
            <a:r>
              <a:rPr lang="en-US" dirty="0" err="1"/>
              <a:t>proceso</a:t>
            </a:r>
            <a:r>
              <a:rPr lang="en-US" dirty="0"/>
              <a:t> </a:t>
            </a:r>
            <a:r>
              <a:rPr lang="en-US" dirty="0" err="1"/>
              <a:t>fisiológico</a:t>
            </a:r>
            <a:r>
              <a:rPr lang="en-US" dirty="0"/>
              <a:t> que produce </a:t>
            </a:r>
            <a:r>
              <a:rPr lang="en-US" dirty="0" err="1"/>
              <a:t>energía</a:t>
            </a:r>
            <a:r>
              <a:rPr lang="en-US" dirty="0"/>
              <a:t> </a:t>
            </a:r>
            <a:r>
              <a:rPr lang="en-US" dirty="0" err="1"/>
              <a:t>eléctrica</a:t>
            </a:r>
            <a:r>
              <a:rPr lang="en-US" dirty="0"/>
              <a:t>, ECG (</a:t>
            </a:r>
            <a:r>
              <a:rPr lang="en-US" dirty="0" err="1"/>
              <a:t>electrocardiograma</a:t>
            </a:r>
            <a:r>
              <a:rPr lang="en-US" dirty="0"/>
              <a:t>), EEG (</a:t>
            </a:r>
            <a:r>
              <a:rPr lang="en-US" dirty="0" err="1"/>
              <a:t>electroencefalograma</a:t>
            </a:r>
            <a:r>
              <a:rPr lang="en-US" dirty="0"/>
              <a:t>). </a:t>
            </a:r>
            <a:r>
              <a:rPr lang="en-US" dirty="0" err="1"/>
              <a:t>Tenemos</a:t>
            </a:r>
            <a:r>
              <a:rPr lang="en-US" dirty="0"/>
              <a:t> </a:t>
            </a:r>
            <a:r>
              <a:rPr lang="en-US" dirty="0" err="1"/>
              <a:t>otros</a:t>
            </a:r>
            <a:r>
              <a:rPr lang="en-US" dirty="0"/>
              <a:t> </a:t>
            </a:r>
            <a:r>
              <a:rPr lang="en-US" dirty="0" err="1"/>
              <a:t>ejemplos</a:t>
            </a:r>
            <a:r>
              <a:rPr lang="en-US" dirty="0"/>
              <a:t> </a:t>
            </a:r>
            <a:r>
              <a:rPr lang="en-US" dirty="0" err="1"/>
              <a:t>como</a:t>
            </a:r>
            <a:r>
              <a:rPr lang="en-US" dirty="0"/>
              <a:t> EMG (</a:t>
            </a:r>
            <a:r>
              <a:rPr lang="en-US" dirty="0" err="1"/>
              <a:t>electromiograma</a:t>
            </a:r>
            <a:r>
              <a:rPr lang="en-US" dirty="0"/>
              <a:t>), EOG (</a:t>
            </a:r>
            <a:r>
              <a:rPr lang="en-US" dirty="0" err="1"/>
              <a:t>electrooculograma</a:t>
            </a:r>
            <a:r>
              <a:rPr lang="en-US" dirty="0"/>
              <a:t>), ERG (</a:t>
            </a:r>
            <a:r>
              <a:rPr lang="en-US" dirty="0" err="1"/>
              <a:t>electroretinograma</a:t>
            </a:r>
            <a:r>
              <a:rPr lang="en-US" dirty="0"/>
              <a:t>) y EGG (</a:t>
            </a:r>
            <a:r>
              <a:rPr lang="en-US" dirty="0" err="1"/>
              <a:t>electroastrograma</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primera etapa analógica en un sistema de medición biomédico depende del funcionamiento básico del transductor (electrodo en este caso). Como el transductor se basa en una variación de la propiedad eléctrica, la primera etapa es convertir esa variación en una variación de voltaje medible. Para ello se utilizan los denominados amplificadores operacionales/diferenciales.</a:t>
            </a:r>
          </a:p>
          <a:p>
            <a:r>
              <a:rPr lang="en-US"/>
              <a:t>Estos amplifican la diferencia de valor presente en sus dos entradas, rechazando así las señales comunes presentes en ambas entradas (generalmente ruido y otros artefactos) generando así una señal limpia.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bien el procesamiento de señales más profundo se realiza con algoritmos sobre los datos ya digitalizados, generalmente es necesario algún procesamiento previo de la señal analógica y obviamente convertirla en digitale.</a:t>
            </a:r>
          </a:p>
          <a:p>
            <a:endParaRPr lang="en-US"/>
          </a:p>
          <a:p>
            <a:r>
              <a:rPr lang="en-US"/>
              <a:t>Primero se restringe el rango de frecuencia o el ancho de banda de la señal mediante filtros analógicos. Esto tiene un impacto directo en el proceso de conversión de una señal analógica a una señal digital equivalente (o casi equivalente), por eso suele ser un elemento esencial en cualquier sistema de medición biomédico. Esta característica viene ya seteada en el módulo del dispositivo de medición y tenemos que tenerla en cuenta para luego procesar las señales en el mundo digital.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procesamiento analógico principalmente se basa en medir discretamente en tiempo la señal (cuantificación) y necesitamos de un dispositivo de ADC para finalmente digitalizar estos datos tanto en tiempo como en su amplitud física.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 el concepto de digitalización no podemos no mencionar un teorema que vieron previamente en otras materias: Teorema de Nyquist-Shannon.</a:t>
            </a:r>
          </a:p>
          <a:p>
            <a:endParaRPr lang="en-US"/>
          </a:p>
          <a:p>
            <a:r>
              <a:rPr lang="en-US"/>
              <a:t>Este dice que una señal analógica se puede recuperar perfectamente de los valores discretos producidos por el muestreo, si esta fue muestrada en al menos el doble de la frecuencia más alta de la señal original.</a:t>
            </a:r>
          </a:p>
          <a:p>
            <a:endParaRPr lang="en-US"/>
          </a:p>
          <a:p>
            <a:r>
              <a:rPr lang="en-US"/>
              <a:t>Esto debe ser tenido en cuenta tanto en el procesamiento analógico (filtros, sample&amp;hold) como en el procesamiento digital posterior de la señal.</a:t>
            </a:r>
          </a:p>
          <a:p>
            <a:endParaRPr lang="en-US"/>
          </a:p>
          <a:p>
            <a:r>
              <a:rPr lang="en-US"/>
              <a:t>Como trabajamos en el mundo de las bioseñales, siempre esto parte del tipo de fuente con el que estemos tratando. Por ejemplo, la frecuencia de muestreo de un dispotivo medidor de temperatura corporal es ampliamente inferior a la de un electrocardiográfo  o electroencefalógrafo.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Una vez digitalizada la señal, ya puedo "ver" esos puntos de datos con mi computadora y así aplicar los algoritmos digitales que me permiten extraer información de ella.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En</a:t>
            </a:r>
            <a:r>
              <a:rPr lang="en-US" dirty="0"/>
              <a:t> </a:t>
            </a:r>
            <a:r>
              <a:rPr lang="en-US" dirty="0" err="1"/>
              <a:t>esta</a:t>
            </a:r>
            <a:r>
              <a:rPr lang="en-US" dirty="0"/>
              <a:t> </a:t>
            </a:r>
            <a:r>
              <a:rPr lang="en-US" dirty="0" err="1"/>
              <a:t>materia</a:t>
            </a:r>
            <a:r>
              <a:rPr lang="en-US" dirty="0"/>
              <a:t>, </a:t>
            </a:r>
            <a:r>
              <a:rPr lang="en-US" dirty="0" err="1"/>
              <a:t>como</a:t>
            </a:r>
            <a:r>
              <a:rPr lang="en-US" dirty="0"/>
              <a:t> </a:t>
            </a:r>
            <a:r>
              <a:rPr lang="en-US" dirty="0" err="1"/>
              <a:t>ya</a:t>
            </a:r>
            <a:r>
              <a:rPr lang="en-US" dirty="0"/>
              <a:t> </a:t>
            </a:r>
            <a:r>
              <a:rPr lang="en-US" dirty="0" err="1"/>
              <a:t>saben</a:t>
            </a:r>
            <a:r>
              <a:rPr lang="en-US" dirty="0"/>
              <a:t>, </a:t>
            </a:r>
            <a:r>
              <a:rPr lang="en-US" dirty="0" err="1"/>
              <a:t>nos</a:t>
            </a:r>
            <a:r>
              <a:rPr lang="en-US" dirty="0"/>
              <a:t> </a:t>
            </a:r>
            <a:r>
              <a:rPr lang="en-US" dirty="0" err="1"/>
              <a:t>vamos</a:t>
            </a:r>
            <a:r>
              <a:rPr lang="en-US" dirty="0"/>
              <a:t> a </a:t>
            </a:r>
            <a:r>
              <a:rPr lang="en-US" dirty="0" err="1"/>
              <a:t>apoyar</a:t>
            </a:r>
            <a:r>
              <a:rPr lang="en-US" dirty="0"/>
              <a:t> </a:t>
            </a:r>
            <a:r>
              <a:rPr lang="en-US" dirty="0" err="1"/>
              <a:t>principalmente</a:t>
            </a:r>
            <a:r>
              <a:rPr lang="en-US" dirty="0"/>
              <a:t> </a:t>
            </a:r>
            <a:r>
              <a:rPr lang="en-US" dirty="0" err="1"/>
              <a:t>en</a:t>
            </a:r>
            <a:r>
              <a:rPr lang="en-US" dirty="0"/>
              <a:t> el </a:t>
            </a:r>
            <a:r>
              <a:rPr lang="en-US" dirty="0" err="1"/>
              <a:t>lenguaje</a:t>
            </a:r>
            <a:r>
              <a:rPr lang="en-US" dirty="0"/>
              <a:t> de </a:t>
            </a:r>
            <a:r>
              <a:rPr lang="en-US" dirty="0" err="1"/>
              <a:t>programación</a:t>
            </a:r>
            <a:r>
              <a:rPr lang="en-US" dirty="0"/>
              <a:t> Python, </a:t>
            </a:r>
            <a:r>
              <a:rPr lang="en-US" dirty="0" err="1"/>
              <a:t>ya</a:t>
            </a:r>
            <a:r>
              <a:rPr lang="en-US" dirty="0"/>
              <a:t> que </a:t>
            </a:r>
            <a:r>
              <a:rPr lang="en-US" dirty="0" err="1"/>
              <a:t>cuenta</a:t>
            </a:r>
            <a:r>
              <a:rPr lang="en-US" dirty="0"/>
              <a:t> con una </a:t>
            </a:r>
            <a:r>
              <a:rPr lang="en-US" dirty="0" err="1"/>
              <a:t>comunidad</a:t>
            </a:r>
            <a:r>
              <a:rPr lang="en-US" dirty="0"/>
              <a:t> </a:t>
            </a:r>
            <a:r>
              <a:rPr lang="en-US" dirty="0" err="1"/>
              <a:t>muy</a:t>
            </a:r>
            <a:r>
              <a:rPr lang="en-US" dirty="0"/>
              <a:t> </a:t>
            </a:r>
            <a:r>
              <a:rPr lang="en-US" dirty="0" err="1"/>
              <a:t>grande</a:t>
            </a:r>
            <a:r>
              <a:rPr lang="en-US" dirty="0"/>
              <a:t> </a:t>
            </a:r>
            <a:r>
              <a:rPr lang="en-US" dirty="0" err="1"/>
              <a:t>en</a:t>
            </a:r>
            <a:r>
              <a:rPr lang="en-US" dirty="0"/>
              <a:t> </a:t>
            </a:r>
            <a:r>
              <a:rPr lang="en-US" dirty="0" err="1"/>
              <a:t>esta</a:t>
            </a:r>
            <a:r>
              <a:rPr lang="en-US" dirty="0"/>
              <a:t> </a:t>
            </a:r>
            <a:r>
              <a:rPr lang="en-US" dirty="0" err="1"/>
              <a:t>área</a:t>
            </a:r>
            <a:r>
              <a:rPr lang="en-US" dirty="0"/>
              <a:t> </a:t>
            </a:r>
            <a:r>
              <a:rPr lang="en-US" dirty="0" err="1"/>
              <a:t>como</a:t>
            </a:r>
            <a:r>
              <a:rPr lang="en-US" dirty="0"/>
              <a:t> </a:t>
            </a:r>
            <a:r>
              <a:rPr lang="en-US" dirty="0" err="1"/>
              <a:t>también</a:t>
            </a:r>
            <a:r>
              <a:rPr lang="en-US" dirty="0"/>
              <a:t> con </a:t>
            </a:r>
            <a:r>
              <a:rPr lang="en-US" dirty="0" err="1"/>
              <a:t>librerías</a:t>
            </a:r>
            <a:r>
              <a:rPr lang="en-US" dirty="0"/>
              <a:t> </a:t>
            </a:r>
            <a:r>
              <a:rPr lang="en-US" dirty="0" err="1"/>
              <a:t>muy</a:t>
            </a:r>
            <a:r>
              <a:rPr lang="en-US" dirty="0"/>
              <a:t> </a:t>
            </a:r>
            <a:r>
              <a:rPr lang="en-US" dirty="0" err="1"/>
              <a:t>estables</a:t>
            </a:r>
            <a:r>
              <a:rPr lang="en-US" dirty="0"/>
              <a:t> que </a:t>
            </a:r>
            <a:r>
              <a:rPr lang="en-US" dirty="0" err="1"/>
              <a:t>nos</a:t>
            </a:r>
            <a:r>
              <a:rPr lang="en-US" dirty="0"/>
              <a:t> </a:t>
            </a:r>
            <a:r>
              <a:rPr lang="en-US" dirty="0" err="1"/>
              <a:t>ayudan</a:t>
            </a:r>
            <a:r>
              <a:rPr lang="en-US" dirty="0"/>
              <a:t> a </a:t>
            </a:r>
            <a:r>
              <a:rPr lang="en-US" dirty="0" err="1"/>
              <a:t>procesar</a:t>
            </a:r>
            <a:r>
              <a:rPr lang="en-US" dirty="0"/>
              <a:t> </a:t>
            </a:r>
            <a:r>
              <a:rPr lang="en-US" dirty="0" err="1"/>
              <a:t>bioseñales</a:t>
            </a:r>
            <a:r>
              <a:rPr lang="en-US" dirty="0"/>
              <a:t>. </a:t>
            </a:r>
          </a:p>
          <a:p>
            <a:endParaRPr lang="en-US" dirty="0"/>
          </a:p>
          <a:p>
            <a:r>
              <a:rPr lang="en-US" dirty="0"/>
              <a:t>NUMPY: </a:t>
            </a:r>
            <a:r>
              <a:rPr lang="en-US" dirty="0" err="1"/>
              <a:t>Permite</a:t>
            </a:r>
            <a:r>
              <a:rPr lang="en-US" dirty="0"/>
              <a:t> </a:t>
            </a:r>
            <a:r>
              <a:rPr lang="en-US" dirty="0" err="1"/>
              <a:t>crear</a:t>
            </a:r>
            <a:r>
              <a:rPr lang="en-US" dirty="0"/>
              <a:t> </a:t>
            </a:r>
            <a:r>
              <a:rPr lang="en-US" dirty="0" err="1"/>
              <a:t>vectores</a:t>
            </a:r>
            <a:r>
              <a:rPr lang="en-US" dirty="0"/>
              <a:t> y matrices de </a:t>
            </a:r>
            <a:r>
              <a:rPr lang="en-US" dirty="0" err="1"/>
              <a:t>altas</a:t>
            </a:r>
            <a:r>
              <a:rPr lang="en-US" dirty="0"/>
              <a:t> </a:t>
            </a:r>
            <a:r>
              <a:rPr lang="en-US" dirty="0" err="1"/>
              <a:t>dimensiones</a:t>
            </a:r>
            <a:r>
              <a:rPr lang="en-US" dirty="0"/>
              <a:t>, junto con una gran </a:t>
            </a:r>
            <a:r>
              <a:rPr lang="en-US" dirty="0" err="1"/>
              <a:t>colección</a:t>
            </a:r>
            <a:r>
              <a:rPr lang="en-US" dirty="0"/>
              <a:t> de </a:t>
            </a:r>
            <a:r>
              <a:rPr lang="en-US" dirty="0" err="1"/>
              <a:t>funciones</a:t>
            </a:r>
            <a:r>
              <a:rPr lang="en-US" dirty="0"/>
              <a:t> </a:t>
            </a:r>
            <a:r>
              <a:rPr lang="en-US" dirty="0" err="1"/>
              <a:t>matemáticas</a:t>
            </a:r>
            <a:r>
              <a:rPr lang="en-US" dirty="0"/>
              <a:t> de alto </a:t>
            </a:r>
            <a:r>
              <a:rPr lang="en-US" dirty="0" err="1"/>
              <a:t>nivel</a:t>
            </a:r>
            <a:r>
              <a:rPr lang="en-US" dirty="0"/>
              <a:t> para </a:t>
            </a:r>
            <a:r>
              <a:rPr lang="en-US" dirty="0" err="1"/>
              <a:t>operar</a:t>
            </a:r>
            <a:r>
              <a:rPr lang="en-US" dirty="0"/>
              <a:t> con </a:t>
            </a:r>
            <a:r>
              <a:rPr lang="en-US" dirty="0" err="1"/>
              <a:t>estas</a:t>
            </a:r>
            <a:r>
              <a:rPr lang="en-US" dirty="0"/>
              <a:t> matrices.</a:t>
            </a:r>
          </a:p>
          <a:p>
            <a:endParaRPr lang="en-US" dirty="0"/>
          </a:p>
          <a:p>
            <a:r>
              <a:rPr lang="en-US" dirty="0"/>
              <a:t>SCIPY: </a:t>
            </a:r>
            <a:r>
              <a:rPr lang="en-US" dirty="0" err="1"/>
              <a:t>Proporciona</a:t>
            </a:r>
            <a:r>
              <a:rPr lang="en-US" dirty="0"/>
              <a:t> </a:t>
            </a:r>
            <a:r>
              <a:rPr lang="en-US" dirty="0" err="1"/>
              <a:t>algoritmos</a:t>
            </a:r>
            <a:r>
              <a:rPr lang="en-US" dirty="0"/>
              <a:t> para </a:t>
            </a:r>
            <a:r>
              <a:rPr lang="en-US" dirty="0" err="1"/>
              <a:t>optimización</a:t>
            </a:r>
            <a:r>
              <a:rPr lang="en-US" dirty="0"/>
              <a:t>, </a:t>
            </a:r>
            <a:r>
              <a:rPr lang="en-US" dirty="0" err="1"/>
              <a:t>integración</a:t>
            </a:r>
            <a:r>
              <a:rPr lang="en-US" dirty="0"/>
              <a:t>, </a:t>
            </a:r>
            <a:r>
              <a:rPr lang="en-US" dirty="0" err="1"/>
              <a:t>interpolación</a:t>
            </a:r>
            <a:r>
              <a:rPr lang="en-US" dirty="0"/>
              <a:t>, </a:t>
            </a:r>
            <a:r>
              <a:rPr lang="en-US" dirty="0" err="1"/>
              <a:t>problemas</a:t>
            </a:r>
            <a:r>
              <a:rPr lang="en-US" dirty="0"/>
              <a:t> de </a:t>
            </a:r>
            <a:r>
              <a:rPr lang="en-US" dirty="0" err="1"/>
              <a:t>valores</a:t>
            </a:r>
            <a:r>
              <a:rPr lang="en-US" dirty="0"/>
              <a:t> </a:t>
            </a:r>
            <a:r>
              <a:rPr lang="en-US" dirty="0" err="1"/>
              <a:t>propios</a:t>
            </a:r>
            <a:r>
              <a:rPr lang="en-US" dirty="0"/>
              <a:t>, </a:t>
            </a:r>
            <a:r>
              <a:rPr lang="en-US" dirty="0" err="1"/>
              <a:t>ecuaciones</a:t>
            </a:r>
            <a:r>
              <a:rPr lang="en-US" dirty="0"/>
              <a:t> </a:t>
            </a:r>
            <a:r>
              <a:rPr lang="en-US" dirty="0" err="1"/>
              <a:t>algebraicas</a:t>
            </a:r>
            <a:r>
              <a:rPr lang="en-US" dirty="0"/>
              <a:t>, </a:t>
            </a:r>
            <a:r>
              <a:rPr lang="en-US" dirty="0" err="1"/>
              <a:t>ecuaciones</a:t>
            </a:r>
            <a:r>
              <a:rPr lang="en-US" dirty="0"/>
              <a:t> </a:t>
            </a:r>
            <a:r>
              <a:rPr lang="en-US" dirty="0" err="1"/>
              <a:t>diferenciales</a:t>
            </a:r>
            <a:r>
              <a:rPr lang="en-US" dirty="0"/>
              <a:t>, </a:t>
            </a:r>
            <a:r>
              <a:rPr lang="en-US" dirty="0" err="1"/>
              <a:t>estadísticas</a:t>
            </a:r>
            <a:r>
              <a:rPr lang="en-US" dirty="0"/>
              <a:t> y lo que </a:t>
            </a:r>
            <a:r>
              <a:rPr lang="en-US" dirty="0" err="1"/>
              <a:t>más</a:t>
            </a:r>
            <a:r>
              <a:rPr lang="en-US" dirty="0"/>
              <a:t> </a:t>
            </a:r>
            <a:r>
              <a:rPr lang="en-US" dirty="0" err="1"/>
              <a:t>nos</a:t>
            </a:r>
            <a:r>
              <a:rPr lang="en-US" dirty="0"/>
              <a:t> </a:t>
            </a:r>
            <a:r>
              <a:rPr lang="en-US" dirty="0" err="1"/>
              <a:t>interesa</a:t>
            </a:r>
            <a:r>
              <a:rPr lang="en-US" dirty="0"/>
              <a:t>: sus </a:t>
            </a:r>
            <a:r>
              <a:rPr lang="en-US" dirty="0" err="1"/>
              <a:t>aplicaciones</a:t>
            </a:r>
            <a:r>
              <a:rPr lang="en-US" dirty="0"/>
              <a:t> para el </a:t>
            </a:r>
            <a:r>
              <a:rPr lang="en-US" dirty="0" err="1"/>
              <a:t>procesamiento</a:t>
            </a:r>
            <a:r>
              <a:rPr lang="en-US" dirty="0"/>
              <a:t> de </a:t>
            </a:r>
            <a:r>
              <a:rPr lang="en-US" dirty="0" err="1"/>
              <a:t>señales</a:t>
            </a:r>
            <a:r>
              <a:rPr lang="en-US" dirty="0"/>
              <a:t> </a:t>
            </a:r>
            <a:r>
              <a:rPr lang="en-US" dirty="0" err="1"/>
              <a:t>digitales</a:t>
            </a:r>
            <a:r>
              <a:rPr lang="en-US" dirty="0"/>
              <a:t>.</a:t>
            </a:r>
          </a:p>
          <a:p>
            <a:endParaRPr lang="en-US" dirty="0"/>
          </a:p>
          <a:p>
            <a:r>
              <a:rPr lang="en-US" dirty="0"/>
              <a:t>MATPLOTLIB: Para </a:t>
            </a:r>
            <a:r>
              <a:rPr lang="en-US" dirty="0" err="1"/>
              <a:t>crear</a:t>
            </a:r>
            <a:r>
              <a:rPr lang="en-US" dirty="0"/>
              <a:t> </a:t>
            </a:r>
            <a:r>
              <a:rPr lang="en-US" dirty="0" err="1"/>
              <a:t>visualizaciones</a:t>
            </a:r>
            <a:r>
              <a:rPr lang="en-US" dirty="0"/>
              <a:t> </a:t>
            </a:r>
            <a:r>
              <a:rPr lang="en-US" dirty="0" err="1"/>
              <a:t>estáticas</a:t>
            </a:r>
            <a:r>
              <a:rPr lang="en-US" dirty="0"/>
              <a:t>, </a:t>
            </a:r>
            <a:r>
              <a:rPr lang="en-US" dirty="0" err="1"/>
              <a:t>animadas</a:t>
            </a:r>
            <a:r>
              <a:rPr lang="en-US" dirty="0"/>
              <a:t> e </a:t>
            </a:r>
            <a:r>
              <a:rPr lang="en-US" dirty="0" err="1"/>
              <a:t>interactivas</a:t>
            </a:r>
            <a:r>
              <a:rPr lang="en-US" dirty="0"/>
              <a:t> de un conjunto de </a:t>
            </a:r>
            <a:r>
              <a:rPr lang="en-US" dirty="0" err="1"/>
              <a:t>datos</a:t>
            </a:r>
            <a:r>
              <a:rPr lang="en-US" dirty="0"/>
              <a:t>.</a:t>
            </a:r>
          </a:p>
          <a:p>
            <a:endParaRPr lang="en-US" dirty="0"/>
          </a:p>
          <a:p>
            <a:r>
              <a:rPr lang="en-US" dirty="0"/>
              <a:t>MNE: </a:t>
            </a:r>
            <a:r>
              <a:rPr lang="en-US" dirty="0" err="1"/>
              <a:t>Librería</a:t>
            </a:r>
            <a:r>
              <a:rPr lang="en-US" dirty="0"/>
              <a:t> de </a:t>
            </a:r>
            <a:r>
              <a:rPr lang="en-US" dirty="0" err="1"/>
              <a:t>código</a:t>
            </a:r>
            <a:r>
              <a:rPr lang="en-US" dirty="0"/>
              <a:t> </a:t>
            </a:r>
            <a:r>
              <a:rPr lang="en-US" dirty="0" err="1"/>
              <a:t>abierto</a:t>
            </a:r>
            <a:r>
              <a:rPr lang="en-US" dirty="0"/>
              <a:t> para </a:t>
            </a:r>
            <a:r>
              <a:rPr lang="en-US" dirty="0" err="1"/>
              <a:t>explorar</a:t>
            </a:r>
            <a:r>
              <a:rPr lang="en-US" dirty="0"/>
              <a:t>, </a:t>
            </a:r>
            <a:r>
              <a:rPr lang="en-US" dirty="0" err="1"/>
              <a:t>visualizar</a:t>
            </a:r>
            <a:r>
              <a:rPr lang="en-US" dirty="0"/>
              <a:t> y </a:t>
            </a:r>
            <a:r>
              <a:rPr lang="en-US" dirty="0" err="1"/>
              <a:t>analizar</a:t>
            </a:r>
            <a:r>
              <a:rPr lang="en-US" dirty="0"/>
              <a:t> </a:t>
            </a:r>
            <a:r>
              <a:rPr lang="en-US" dirty="0" err="1"/>
              <a:t>datos</a:t>
            </a:r>
            <a:r>
              <a:rPr lang="en-US" dirty="0"/>
              <a:t> </a:t>
            </a:r>
            <a:r>
              <a:rPr lang="en-US" dirty="0" err="1"/>
              <a:t>neurofisiológicos</a:t>
            </a:r>
            <a:r>
              <a:rPr lang="en-US" dirty="0"/>
              <a:t> </a:t>
            </a:r>
            <a:r>
              <a:rPr lang="en-US" dirty="0" err="1"/>
              <a:t>humanos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 señales digitales se pueden dividir en dos grupos principales: </a:t>
            </a:r>
          </a:p>
          <a:p>
            <a:endParaRPr lang="en-US"/>
          </a:p>
          <a:p>
            <a:r>
              <a:rPr lang="en-US"/>
              <a:t>1) Las señales lineales que se derivan de procesos lineales </a:t>
            </a:r>
          </a:p>
          <a:p>
            <a:endParaRPr lang="en-US"/>
          </a:p>
          <a:p>
            <a:r>
              <a:rPr lang="en-US"/>
              <a:t>2) Las señales no lineales que surgen de procesos no lineales, como sistemas caóticos o turbulentos.</a:t>
            </a:r>
          </a:p>
          <a:p>
            <a:endParaRPr lang="en-US"/>
          </a:p>
          <a:p>
            <a:r>
              <a:rPr lang="en-US"/>
              <a:t>Cada una de estas dos clases de señales se puede subdividir en señales estacionarias y no estacionarias. Las señales estacionarias tienen propiedades estadísticas consistentes sobre el conjunto de datos que se analiza. En cambio, las no estacionarias no tienen esta consistencia. </a:t>
            </a:r>
          </a:p>
          <a:p>
            <a:endParaRPr lang="en-US"/>
          </a:p>
          <a:p>
            <a:r>
              <a:rPr lang="en-US"/>
              <a:t>Ya lo vieron con Sebas anteriormente y aprendieron el concepto de estacionariedad. Pero básicamente, las señales estacionarias tienen medias constantes, desviaciones estándar y las mismas correlaciones promedio entre puntos de datos. Las no estacionarias, por su parte, no cumplen estos criterios. Y también se que vieron el concepto de "ESE" y "ESA" (estacionariedad en sentido estricto y amplio) que acompañan a estos conceptos.</a:t>
            </a:r>
          </a:p>
          <a:p>
            <a:endParaRPr lang="en-US"/>
          </a:p>
          <a:p>
            <a:r>
              <a:rPr lang="en-US"/>
              <a:t>Es importante saber con qué tipo de señal uno trabaja, ya que las herramientas analíticas que se aplican son diferentes entre los tipos de señales.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la materia vamos a hipotetizar que trabajamos con señales lineales y estacionarias, ya que se ha desarrollado un amplio conjunto de potentes herramientas de procesamiento para este tipo de señales.</a:t>
            </a:r>
          </a:p>
          <a:p>
            <a:endParaRPr lang="en-US"/>
          </a:p>
          <a:p>
            <a:r>
              <a:rPr lang="en-US"/>
              <a:t>Si bien las señales biológicas suelen ser no lineales y no estacionarias, estas herramientas son tan útiles que se hacen suposiciones o aproximaciones para poder suponer la linealidad y estacionariedad. </a:t>
            </a:r>
          </a:p>
          <a:p>
            <a:endParaRPr lang="en-US"/>
          </a:p>
          <a:p>
            <a:r>
              <a:rPr lang="en-US"/>
              <a:t>La linealidad se puede aproximar utilizando condiciones de señal pequeña donde muchos sistemas se comportan más o menos linealmente. Alternativamente, se pueden utilizar enfoques lineales por partes donde el análisis se limita a rangos operativos en los que el sistema se comporta linealmente. </a:t>
            </a:r>
          </a:p>
          <a:p>
            <a:endParaRPr lang="en-US"/>
          </a:p>
          <a:p>
            <a:r>
              <a:rPr lang="en-US"/>
              <a:t>Para las señales no estacionarias que tienen una media variable, se pueden utilizar técnicas de eliminación de tendencia que restan la media que varía en el tiempo como también estudiarlas dentro de un marco de tiempo, o una serie de marcos temporales, que sean lo suficientemente cortos como para que la señal pueda considerarse estacionaria durante ese período. </a:t>
            </a:r>
          </a:p>
          <a:p>
            <a:endParaRPr lang="en-US"/>
          </a:p>
          <a:p>
            <a:r>
              <a:rPr lang="en-US"/>
              <a:t>Cuando esta suposición o aproximación de linealidad y estacionariedad es claramente insostenible, se encuentran disponibles varias herramientas de procesamiento de señales más avanzadas y complejas que no veremos en la materia.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Bueno ... antes de definir una palabra compuesta, podemos empezar viendo una parte de ella. Por eso arranquemos preguntandonos "¿qué es una señal?"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otro lado, hablemos del tipo de procesamiento que le podemos aplicar a estas señales. Una señal se puede procesar de manera temporal, frecuencial, espacial y agregaría un cuarto que es una mezcla de ellos. Esto va a depender del tipo de análisis que quiero hacer sobre ella y qué propiedades quiero extraer, resaltar o enfatizar.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quiero analizar las características temporales de una señal puedo extraer de ella distintas médidas básicas que ya vieron anteriormente como otras nuevas que vamos a ir a aprendiendo según cada tipo de señal biomédica.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 más comunes son:</a:t>
            </a:r>
          </a:p>
          <a:p>
            <a:endParaRPr lang="en-US"/>
          </a:p>
          <a:p>
            <a:r>
              <a:rPr lang="en-US"/>
              <a:t>1) La media o promedio</a:t>
            </a:r>
          </a:p>
          <a:p>
            <a:r>
              <a:rPr lang="en-US"/>
              <a:t>2) La raíz media cuadrática, que nos proporciona información sobre la variabilidad de la señal además.</a:t>
            </a:r>
          </a:p>
          <a:p>
            <a:r>
              <a:rPr lang="en-US"/>
              <a:t>3) El desvío estándar y la varianza que son medidas de la variabilidad de la señal independientemente de su promedio.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Otro tipo de análisis temporal que se puede realizar y es muy común es el de comparar la intensidad de dos señales usando relaciones, particularmente si las dos son los componentes de señal y ruido de una forma de onda.</a:t>
            </a:r>
          </a:p>
          <a:p>
            <a:r>
              <a:rPr lang="en-US"/>
              <a:t>Y principalmente lo que se utiliza en este campo es representar esta comparación en DECIBELES (dB).</a:t>
            </a:r>
          </a:p>
          <a:p>
            <a:endParaRPr lang="en-US"/>
          </a:p>
          <a:p>
            <a:r>
              <a:rPr lang="en-US"/>
              <a:t>En realidad, los dB no son realmente unidades, sino simplemente una escala logarítmica de una relación adimensional. El dB tiene varias características ventajosas: </a:t>
            </a:r>
          </a:p>
          <a:p>
            <a:endParaRPr lang="en-US"/>
          </a:p>
          <a:p>
            <a:r>
              <a:rPr lang="en-US"/>
              <a:t>1) La operación logarítmica comprime el rango de valores (por ejemplo, un rango de 1 a 1000 se convierte en un rango de 1 a 3 en unidades logarítmicas)</a:t>
            </a:r>
          </a:p>
          <a:p>
            <a:r>
              <a:rPr lang="en-US"/>
              <a:t>2) Cuando se van a multiplicar números o ratios, simplemente se suman si están en unidades logarítmicas</a:t>
            </a:r>
          </a:p>
          <a:p>
            <a:r>
              <a:rPr lang="en-US"/>
              <a:t>3) La característica logarítmica es similar a la percepción humana</a:t>
            </a:r>
          </a:p>
          <a:p>
            <a:endParaRPr lang="en-US"/>
          </a:p>
          <a:p>
            <a:r>
              <a:rPr lang="en-US"/>
              <a:t>Cuando se aplica a una medición de potencia, el decibelio se define como 10 veces el logaritmo de la relación de potencia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 </a:t>
            </a:r>
            <a:r>
              <a:rPr lang="en-US" dirty="0" err="1"/>
              <a:t>potencia</a:t>
            </a:r>
            <a:r>
              <a:rPr lang="en-US" dirty="0"/>
              <a:t> </a:t>
            </a:r>
            <a:r>
              <a:rPr lang="en-US" dirty="0" err="1"/>
              <a:t>suele</a:t>
            </a:r>
            <a:r>
              <a:rPr lang="en-US" dirty="0"/>
              <a:t> </a:t>
            </a:r>
            <a:r>
              <a:rPr lang="en-US" dirty="0" err="1"/>
              <a:t>ser</a:t>
            </a:r>
            <a:r>
              <a:rPr lang="en-US" dirty="0"/>
              <a:t> </a:t>
            </a:r>
            <a:r>
              <a:rPr lang="en-US" dirty="0" err="1"/>
              <a:t>proporcional</a:t>
            </a:r>
            <a:r>
              <a:rPr lang="en-US" dirty="0"/>
              <a:t> al </a:t>
            </a:r>
            <a:r>
              <a:rPr lang="en-US" dirty="0" err="1"/>
              <a:t>cuadrado</a:t>
            </a:r>
            <a:r>
              <a:rPr lang="en-US" dirty="0"/>
              <a:t> del </a:t>
            </a:r>
            <a:r>
              <a:rPr lang="en-US" dirty="0" err="1"/>
              <a:t>voltaje</a:t>
            </a:r>
            <a:r>
              <a:rPr lang="en-US" dirty="0"/>
              <a:t>. </a:t>
            </a:r>
            <a:r>
              <a:rPr lang="en-US" dirty="0" err="1"/>
              <a:t>Entonces</a:t>
            </a:r>
            <a:r>
              <a:rPr lang="en-US" dirty="0"/>
              <a:t>, </a:t>
            </a:r>
            <a:r>
              <a:rPr lang="en-US" dirty="0" err="1"/>
              <a:t>cuando</a:t>
            </a:r>
            <a:r>
              <a:rPr lang="en-US" dirty="0"/>
              <a:t> el </a:t>
            </a:r>
            <a:r>
              <a:rPr lang="en-US" dirty="0" err="1"/>
              <a:t>voltaje</a:t>
            </a:r>
            <a:r>
              <a:rPr lang="en-US" dirty="0"/>
              <a:t> de </a:t>
            </a:r>
            <a:r>
              <a:rPr lang="en-US" dirty="0" err="1"/>
              <a:t>una</a:t>
            </a:r>
            <a:r>
              <a:rPr lang="en-US" dirty="0"/>
              <a:t> </a:t>
            </a:r>
            <a:r>
              <a:rPr lang="en-US" dirty="0" err="1"/>
              <a:t>señal</a:t>
            </a:r>
            <a:r>
              <a:rPr lang="en-US" dirty="0"/>
              <a:t>, o </a:t>
            </a:r>
            <a:r>
              <a:rPr lang="en-US" dirty="0" err="1"/>
              <a:t>relación</a:t>
            </a:r>
            <a:r>
              <a:rPr lang="en-US" dirty="0"/>
              <a:t> de </a:t>
            </a:r>
            <a:r>
              <a:rPr lang="en-US" dirty="0" err="1"/>
              <a:t>voltaje</a:t>
            </a:r>
            <a:r>
              <a:rPr lang="en-US" dirty="0"/>
              <a:t>, se </a:t>
            </a:r>
            <a:r>
              <a:rPr lang="en-US" dirty="0" err="1"/>
              <a:t>convierte</a:t>
            </a:r>
            <a:r>
              <a:rPr lang="en-US" dirty="0"/>
              <a:t> a dB, la </a:t>
            </a:r>
            <a:r>
              <a:rPr lang="en-US" dirty="0" err="1"/>
              <a:t>ecuación</a:t>
            </a:r>
            <a:r>
              <a:rPr lang="en-US" dirty="0"/>
              <a:t> </a:t>
            </a:r>
            <a:r>
              <a:rPr lang="en-US" dirty="0" err="1"/>
              <a:t>tiene</a:t>
            </a:r>
            <a:r>
              <a:rPr lang="en-US" dirty="0"/>
              <a:t> un </a:t>
            </a:r>
            <a:r>
              <a:rPr lang="en-US" dirty="0" err="1"/>
              <a:t>multiplicador</a:t>
            </a:r>
            <a:r>
              <a:rPr lang="en-US" dirty="0"/>
              <a:t> </a:t>
            </a:r>
            <a:r>
              <a:rPr lang="en-US" dirty="0" err="1"/>
              <a:t>constante</a:t>
            </a:r>
            <a:r>
              <a:rPr lang="en-US" dirty="0"/>
              <a:t> de 20 </a:t>
            </a:r>
            <a:r>
              <a:rPr lang="en-US" dirty="0" err="1"/>
              <a:t>en</a:t>
            </a:r>
            <a:r>
              <a:rPr lang="en-US" dirty="0"/>
              <a:t> </a:t>
            </a:r>
            <a:r>
              <a:rPr lang="en-US" dirty="0" err="1"/>
              <a:t>lugar</a:t>
            </a:r>
            <a:r>
              <a:rPr lang="en-US" dirty="0"/>
              <a:t> de 10.</a:t>
            </a:r>
          </a:p>
          <a:p>
            <a:endParaRPr lang="en-US" dirty="0"/>
          </a:p>
          <a:p>
            <a:r>
              <a:rPr lang="en-US" dirty="0"/>
              <a:t>Si se </a:t>
            </a:r>
            <a:r>
              <a:rPr lang="en-US" dirty="0" err="1"/>
              <a:t>trata</a:t>
            </a:r>
            <a:r>
              <a:rPr lang="en-US" dirty="0"/>
              <a:t> de </a:t>
            </a:r>
            <a:r>
              <a:rPr lang="en-US" dirty="0" err="1"/>
              <a:t>una</a:t>
            </a:r>
            <a:r>
              <a:rPr lang="en-US" dirty="0"/>
              <a:t> </a:t>
            </a:r>
            <a:r>
              <a:rPr lang="en-US" dirty="0" err="1"/>
              <a:t>proporción</a:t>
            </a:r>
            <a:r>
              <a:rPr lang="en-US" dirty="0"/>
              <a:t> de </a:t>
            </a:r>
            <a:r>
              <a:rPr lang="en-US" dirty="0" err="1"/>
              <a:t>señales</a:t>
            </a:r>
            <a:r>
              <a:rPr lang="en-US" dirty="0"/>
              <a:t>, </a:t>
            </a:r>
            <a:r>
              <a:rPr lang="en-US" dirty="0" err="1"/>
              <a:t>entonces</a:t>
            </a:r>
            <a:r>
              <a:rPr lang="en-US" dirty="0"/>
              <a:t> </a:t>
            </a:r>
            <a:r>
              <a:rPr lang="en-US" dirty="0" err="1"/>
              <a:t>los</a:t>
            </a:r>
            <a:r>
              <a:rPr lang="en-US" dirty="0"/>
              <a:t> </a:t>
            </a:r>
            <a:r>
              <a:rPr lang="en-US" dirty="0" err="1"/>
              <a:t>decibelios</a:t>
            </a:r>
            <a:r>
              <a:rPr lang="en-US" dirty="0"/>
              <a:t> no </a:t>
            </a:r>
            <a:r>
              <a:rPr lang="en-US" dirty="0" err="1"/>
              <a:t>tienen</a:t>
            </a:r>
            <a:r>
              <a:rPr lang="en-US" dirty="0"/>
              <a:t> </a:t>
            </a:r>
            <a:r>
              <a:rPr lang="en-US" dirty="0" err="1"/>
              <a:t>dimensiones</a:t>
            </a:r>
            <a:r>
              <a:rPr lang="en-US" dirty="0"/>
              <a:t>; de lo </a:t>
            </a:r>
            <a:r>
              <a:rPr lang="en-US" dirty="0" err="1"/>
              <a:t>contrario</a:t>
            </a:r>
            <a:r>
              <a:rPr lang="en-US" dirty="0"/>
              <a:t>, </a:t>
            </a:r>
            <a:r>
              <a:rPr lang="en-US" dirty="0" err="1"/>
              <a:t>tienen</a:t>
            </a:r>
            <a:r>
              <a:rPr lang="en-US" dirty="0"/>
              <a:t> las </a:t>
            </a:r>
            <a:r>
              <a:rPr lang="en-US" dirty="0" err="1"/>
              <a:t>dimensiones</a:t>
            </a:r>
            <a:r>
              <a:rPr lang="en-US" dirty="0"/>
              <a:t> que se </a:t>
            </a:r>
            <a:r>
              <a:rPr lang="en-US" dirty="0" err="1"/>
              <a:t>utilizan</a:t>
            </a:r>
            <a:r>
              <a:rPr lang="en-US" dirty="0"/>
              <a:t> para </a:t>
            </a:r>
            <a:r>
              <a:rPr lang="en-US" dirty="0" err="1"/>
              <a:t>definir</a:t>
            </a:r>
            <a:r>
              <a:rPr lang="en-US" dirty="0"/>
              <a:t> la </a:t>
            </a:r>
            <a:r>
              <a:rPr lang="en-US" dirty="0" err="1"/>
              <a:t>intensidad</a:t>
            </a:r>
            <a:r>
              <a:rPr lang="en-US" dirty="0"/>
              <a:t> de la </a:t>
            </a:r>
            <a:r>
              <a:rPr lang="en-US" dirty="0" err="1"/>
              <a:t>señal</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mayoría de las formas de onda constan de señal más ruido mezclados. Como se señaló anteriormente, señal y ruido son términos relativos, relativos a la tarea en cuestión: la señal es la parte de la forma de onda que le interesa, mientras que el ruido es todo lo demás. A menudo, el objetivo del procesamiento de señales es separar la señal del ruido, identificar la presencia de una señal enterrada en ruido o detectar características de una señal enterrada en ruido.</a:t>
            </a:r>
          </a:p>
          <a:p>
            <a:endParaRPr lang="en-US"/>
          </a:p>
          <a:p>
            <a:r>
              <a:rPr lang="en-US"/>
              <a:t>La cantidad relativa de señal y ruido presente en una forma de onda generalmente se cuantifica mediante la relación señal-ruido o SNR. Como su nombre lo indica, esto es simplemente la relación entre señal y ruido, ambos medidos en las mismas unidades (generalmente voltios) y la SNR suele expresarse en dB.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Cuando hablamos de ruidos o artefactos hablamos de eso que no nos interesa "ver" en la señal o lo que queremos que no suceda en el procedimiento de medición de la misma. Entonces para mejorar la confiabilidad o consistencia de la medición, tenemos que reducir el ruido o la variabilidad.</a:t>
            </a:r>
          </a:p>
          <a:p>
            <a:endParaRPr lang="en-US"/>
          </a:p>
          <a:p>
            <a:r>
              <a:rPr lang="en-US"/>
              <a:t>La variabilidad en realidad es ruido, pero se utiliza para indicar fluctuaciones entre mediciones y no dentro de ellas. Afortunadamente, existe una variedad de herramientas de procesamiento de señales para reducir el ruido. Cuanto más se sepa sobre el ruido, más potentes serán los métodos de procesamiento de señales aplicables.</a:t>
            </a:r>
          </a:p>
          <a:p>
            <a:endParaRPr lang="en-US"/>
          </a:p>
          <a:p>
            <a:r>
              <a:rPr lang="en-US"/>
              <a:t>En esta tabla pueden ver distintos ejemplos de fuentes de variabilidad en las mediciones, sus fuentes, causas y posibles "soluciones".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esta imagen se pueden ver dos segmentos extraidos de un EEG que tienen misma media, valor de raíz media cuadrática y varianza. Pero visiblemente podemos ver que son señales "distintas"</a:t>
            </a:r>
          </a:p>
          <a:p>
            <a:endParaRPr lang="en-US"/>
          </a:p>
          <a:p>
            <a:r>
              <a:rPr lang="en-US"/>
              <a:t>Nos gustaría entonces poder utilizar otros métodos para analizar las diferencias visibles entre estas dos señales y, preferiblemente, poder cuantificarlo.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Podemos entonces ver si el procesamiento frecuencial de esta señal nos puede arrojar otra información que la temporal no nos brinde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Métodos que nos pueden servir para caracterizar estas dos señales y así cuantificar qué tan diferentes están explicados en estas tablas.</a:t>
            </a:r>
          </a:p>
          <a:p>
            <a:endParaRPr lang="en-US"/>
          </a:p>
          <a:p>
            <a:r>
              <a:rPr lang="en-US"/>
              <a:t>Como bien se menciona, en muchos casos se necesita hacer una transformación de los datos a otros espacios para así aplicar el análisis deseado. Como bien saben, hacer una transformación de  puntos de datos es como una reasignar los datos originales a algo que proporciona más información.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 lo </a:t>
            </a:r>
            <a:r>
              <a:rPr lang="en-US" dirty="0" err="1"/>
              <a:t>googleamos</a:t>
            </a:r>
            <a:r>
              <a:rPr lang="en-US" dirty="0"/>
              <a:t>, </a:t>
            </a:r>
            <a:r>
              <a:rPr lang="en-US" dirty="0" err="1"/>
              <a:t>podemos</a:t>
            </a:r>
            <a:r>
              <a:rPr lang="en-US" dirty="0"/>
              <a:t> </a:t>
            </a:r>
            <a:r>
              <a:rPr lang="en-US" dirty="0" err="1"/>
              <a:t>encontrar</a:t>
            </a:r>
            <a:r>
              <a:rPr lang="en-US" dirty="0"/>
              <a:t> </a:t>
            </a:r>
            <a:r>
              <a:rPr lang="en-US" dirty="0" err="1"/>
              <a:t>obviamente</a:t>
            </a:r>
            <a:r>
              <a:rPr lang="en-US" dirty="0"/>
              <a:t> </a:t>
            </a:r>
            <a:r>
              <a:rPr lang="en-US" dirty="0" err="1"/>
              <a:t>varias</a:t>
            </a:r>
            <a:r>
              <a:rPr lang="en-US" dirty="0"/>
              <a:t> </a:t>
            </a:r>
            <a:r>
              <a:rPr lang="en-US" dirty="0" err="1"/>
              <a:t>definiciones</a:t>
            </a:r>
            <a:r>
              <a:rPr lang="en-US" dirty="0"/>
              <a:t> </a:t>
            </a:r>
            <a:r>
              <a:rPr lang="en-US" dirty="0" err="1"/>
              <a:t>pero</a:t>
            </a:r>
            <a:r>
              <a:rPr lang="en-US" dirty="0"/>
              <a:t> </a:t>
            </a:r>
            <a:r>
              <a:rPr lang="en-US" dirty="0" err="1"/>
              <a:t>debemos</a:t>
            </a:r>
            <a:r>
              <a:rPr lang="en-US" dirty="0"/>
              <a:t> </a:t>
            </a:r>
            <a:r>
              <a:rPr lang="en-US" dirty="0" err="1"/>
              <a:t>pararnos</a:t>
            </a:r>
            <a:r>
              <a:rPr lang="en-US" dirty="0"/>
              <a:t> </a:t>
            </a:r>
            <a:r>
              <a:rPr lang="en-US" dirty="0" err="1"/>
              <a:t>en</a:t>
            </a:r>
            <a:r>
              <a:rPr lang="en-US" dirty="0"/>
              <a:t> </a:t>
            </a:r>
            <a:r>
              <a:rPr lang="en-US" dirty="0" err="1"/>
              <a:t>específico</a:t>
            </a:r>
            <a:r>
              <a:rPr lang="en-US" dirty="0"/>
              <a:t> </a:t>
            </a:r>
            <a:r>
              <a:rPr lang="en-US" dirty="0" err="1"/>
              <a:t>en</a:t>
            </a:r>
            <a:r>
              <a:rPr lang="en-US" dirty="0"/>
              <a:t> la que </a:t>
            </a:r>
            <a:r>
              <a:rPr lang="en-US" dirty="0" err="1"/>
              <a:t>nos</a:t>
            </a:r>
            <a:r>
              <a:rPr lang="en-US" dirty="0"/>
              <a:t> compete </a:t>
            </a:r>
            <a:r>
              <a:rPr lang="en-US" dirty="0" err="1"/>
              <a:t>como</a:t>
            </a:r>
            <a:r>
              <a:rPr lang="en-US" dirty="0"/>
              <a:t> (bio)</a:t>
            </a:r>
            <a:r>
              <a:rPr lang="en-US" dirty="0" err="1"/>
              <a:t>ingenierxs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correlación es el producto sumado de dos funciones que cuantifica la similitud de dos funciones.</a:t>
            </a:r>
          </a:p>
          <a:p>
            <a:endParaRPr lang="en-US"/>
          </a:p>
          <a:p>
            <a:r>
              <a:rPr lang="en-US"/>
              <a:t>La covarianza calcula la varianza que se comparte entre dos (o más) formas de onda.</a:t>
            </a:r>
          </a:p>
          <a:p>
            <a:endParaRPr lang="en-US"/>
          </a:p>
          <a:p>
            <a:r>
              <a:rPr lang="en-US"/>
              <a:t>Una señal se puede correlacionar con versiones desplazadas de sí misma, un proceso conocido como autocorrelación. Mismo concepto para autocovarianza.</a:t>
            </a:r>
          </a:p>
          <a:p>
            <a:endParaRPr lang="en-US"/>
          </a:p>
          <a:p>
            <a:r>
              <a:rPr lang="en-US"/>
              <a:t>Una mezcla de estos dos conceptos es lo que se conoce como correlación de Pearson.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partir de estos conceptos tenemos el análisis que utilizamos para extraer otras características de la señal:</a:t>
            </a:r>
          </a:p>
          <a:p>
            <a:endParaRPr lang="en-US"/>
          </a:p>
          <a:p>
            <a:r>
              <a:rPr lang="en-US"/>
              <a:t>1) La transformada discreta de Fourier para ver la información espectral de la señal (su comportamiento en frecuencia)</a:t>
            </a:r>
          </a:p>
          <a:p>
            <a:endParaRPr lang="en-US"/>
          </a:p>
          <a:p>
            <a:r>
              <a:rPr lang="en-US"/>
              <a:t>2)  La transformada wavelet continua que es como cualquier transformación matemática pero partiendo de una familia de funciones con la misma forma de onda pero comprimida y dilatada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convolución es una técnica en el dominio del tiempo para determinar la salida de un sistema LTI en respuesta a cualquier entrada general.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Puedo convolucionar la señal con distintas "funciones" y así estar hablando de haber  filtrado a la señal (según la función puedo estar hablando de los distintos filtros que conocemos).</a:t>
            </a:r>
          </a:p>
          <a:p>
            <a:endParaRPr lang="en-US"/>
          </a:p>
          <a:p>
            <a:r>
              <a:rPr lang="en-US"/>
              <a:t>Por otro lado este concepto tiene una estrecha relación con la aplicación de la versi+on discreta de la Transformada Wavelet (en la que tiempo a tiempo aplico distintos factores de dilatación y compresión). Más adelante lo veremos y capaz se entenderá mucho mejor el concepto de TW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por último, el filtrado espacial no solo toma en cuenta los puntos de datos de un sensor, sino también que toma en cuenta aquellos casos en los que hay varios sensores de una misma fuente  (electrodos). Entonces tenemos información temporal-frecuencial y espacial que tener que procesar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Estas técnicas son más complejas y las veremos al final de la materia (no el concepto de averaging que es sencillo y vamos a ir viendolo ya cuando veamos EEG y PE)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Pero básicamente lo que se hace es plasmar estos mapas topográficos con información de distintos valores en cada punto del espacio, y esos valores se calculan con distintas técnicas y transformaciones específicas según el tipo de señal estudiada.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INTELIGENCIA ARTIFICIAL</a:t>
            </a:r>
          </a:p>
          <a:p>
            <a:endParaRPr lang="en-US"/>
          </a:p>
          <a:p>
            <a:r>
              <a:rPr lang="en-US"/>
              <a:t>MACHINE LEARNING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 </a:t>
            </a:r>
            <a:r>
              <a:rPr lang="en-US" dirty="0" err="1"/>
              <a:t>imágenes</a:t>
            </a:r>
            <a:r>
              <a:rPr lang="en-US" dirty="0"/>
              <a:t>, al </a:t>
            </a:r>
            <a:r>
              <a:rPr lang="en-US" dirty="0" err="1"/>
              <a:t>igual</a:t>
            </a:r>
            <a:r>
              <a:rPr lang="en-US" dirty="0"/>
              <a:t> que los EEG, son </a:t>
            </a:r>
            <a:r>
              <a:rPr lang="en-US" dirty="0" err="1"/>
              <a:t>señales</a:t>
            </a:r>
            <a:r>
              <a:rPr lang="en-US" dirty="0"/>
              <a:t> que </a:t>
            </a:r>
            <a:r>
              <a:rPr lang="en-US" dirty="0" err="1"/>
              <a:t>suelen</a:t>
            </a:r>
            <a:r>
              <a:rPr lang="en-US" dirty="0"/>
              <a:t> </a:t>
            </a:r>
            <a:r>
              <a:rPr lang="en-US" dirty="0" err="1"/>
              <a:t>adquirirse</a:t>
            </a:r>
            <a:r>
              <a:rPr lang="en-US" dirty="0"/>
              <a:t>, </a:t>
            </a:r>
            <a:r>
              <a:rPr lang="en-US" dirty="0" err="1"/>
              <a:t>visualizarse</a:t>
            </a:r>
            <a:r>
              <a:rPr lang="en-US" dirty="0"/>
              <a:t> y </a:t>
            </a:r>
            <a:r>
              <a:rPr lang="en-US" dirty="0" err="1"/>
              <a:t>transmitirse</a:t>
            </a:r>
            <a:r>
              <a:rPr lang="en-US" dirty="0"/>
              <a:t> </a:t>
            </a:r>
            <a:r>
              <a:rPr lang="en-US" dirty="0" err="1"/>
              <a:t>en</a:t>
            </a:r>
            <a:r>
              <a:rPr lang="en-US" dirty="0"/>
              <a:t> </a:t>
            </a:r>
            <a:r>
              <a:rPr lang="en-US" dirty="0" err="1"/>
              <a:t>canales</a:t>
            </a:r>
            <a:r>
              <a:rPr lang="en-US" dirty="0"/>
              <a:t>, </a:t>
            </a:r>
            <a:r>
              <a:rPr lang="en-US" dirty="0" err="1"/>
              <a:t>puede</a:t>
            </a:r>
            <a:r>
              <a:rPr lang="en-US" dirty="0"/>
              <a:t> ser </a:t>
            </a:r>
            <a:r>
              <a:rPr lang="en-US" dirty="0" err="1"/>
              <a:t>uno</a:t>
            </a:r>
            <a:r>
              <a:rPr lang="en-US" dirty="0"/>
              <a:t> o </a:t>
            </a:r>
            <a:r>
              <a:rPr lang="en-US" dirty="0" err="1"/>
              <a:t>tres</a:t>
            </a:r>
            <a:r>
              <a:rPr lang="en-US" dirty="0"/>
              <a:t>, </a:t>
            </a:r>
            <a:r>
              <a:rPr lang="en-US" dirty="0" err="1"/>
              <a:t>en</a:t>
            </a:r>
            <a:r>
              <a:rPr lang="en-US" dirty="0"/>
              <a:t> general. </a:t>
            </a:r>
            <a:r>
              <a:rPr lang="en-US" dirty="0" err="1"/>
              <a:t>En</a:t>
            </a:r>
            <a:r>
              <a:rPr lang="en-US" dirty="0"/>
              <a:t> </a:t>
            </a:r>
            <a:r>
              <a:rPr lang="en-US" dirty="0" err="1"/>
              <a:t>biomedicina</a:t>
            </a:r>
            <a:r>
              <a:rPr lang="en-US" dirty="0"/>
              <a:t>, es </a:t>
            </a:r>
            <a:r>
              <a:rPr lang="en-US" dirty="0" err="1"/>
              <a:t>muy</a:t>
            </a:r>
            <a:r>
              <a:rPr lang="en-US" dirty="0"/>
              <a:t> </a:t>
            </a:r>
            <a:r>
              <a:rPr lang="en-US" dirty="0" err="1"/>
              <a:t>común</a:t>
            </a:r>
            <a:r>
              <a:rPr lang="en-US" dirty="0"/>
              <a:t> utilizer un solo canal para </a:t>
            </a:r>
            <a:r>
              <a:rPr lang="en-US" dirty="0" err="1"/>
              <a:t>imágenes</a:t>
            </a:r>
            <a:r>
              <a:rPr lang="en-US" dirty="0"/>
              <a:t> </a:t>
            </a:r>
            <a:r>
              <a:rPr lang="en-US" dirty="0" err="1"/>
              <a:t>en</a:t>
            </a:r>
            <a:r>
              <a:rPr lang="en-US" dirty="0"/>
              <a:t> </a:t>
            </a:r>
            <a:r>
              <a:rPr lang="en-US" dirty="0" err="1"/>
              <a:t>escala</a:t>
            </a:r>
            <a:r>
              <a:rPr lang="en-US" dirty="0"/>
              <a:t> de </a:t>
            </a:r>
            <a:r>
              <a:rPr lang="en-US" dirty="0" err="1"/>
              <a:t>grises</a:t>
            </a:r>
            <a:r>
              <a:rPr lang="en-US" dirty="0"/>
              <a:t> y </a:t>
            </a:r>
            <a:r>
              <a:rPr lang="en-US" dirty="0" err="1"/>
              <a:t>tres</a:t>
            </a:r>
            <a:r>
              <a:rPr lang="en-US" dirty="0"/>
              <a:t> </a:t>
            </a:r>
            <a:r>
              <a:rPr lang="en-US" dirty="0" err="1"/>
              <a:t>canales</a:t>
            </a:r>
            <a:r>
              <a:rPr lang="en-US" dirty="0"/>
              <a:t> para </a:t>
            </a:r>
            <a:r>
              <a:rPr lang="en-US" dirty="0" err="1"/>
              <a:t>imágenes</a:t>
            </a:r>
            <a:r>
              <a:rPr lang="en-US" dirty="0"/>
              <a:t> a color.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79935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Las </a:t>
            </a:r>
            <a:r>
              <a:rPr lang="en-US" dirty="0" err="1"/>
              <a:t>imágenes</a:t>
            </a:r>
            <a:r>
              <a:rPr lang="en-US" dirty="0"/>
              <a:t> son </a:t>
            </a:r>
            <a:r>
              <a:rPr lang="en-US" dirty="0" err="1"/>
              <a:t>señales</a:t>
            </a:r>
            <a:r>
              <a:rPr lang="en-US" dirty="0"/>
              <a:t> </a:t>
            </a:r>
            <a:r>
              <a:rPr lang="en-US" dirty="0" err="1"/>
              <a:t>en</a:t>
            </a:r>
            <a:r>
              <a:rPr lang="en-US" dirty="0"/>
              <a:t> dos </a:t>
            </a:r>
            <a:r>
              <a:rPr lang="en-US" dirty="0" err="1"/>
              <a:t>dimensiones</a:t>
            </a:r>
            <a:r>
              <a:rPr lang="en-US" dirty="0"/>
              <a:t> que </a:t>
            </a:r>
            <a:r>
              <a:rPr lang="en-US" dirty="0" err="1"/>
              <a:t>en</a:t>
            </a:r>
            <a:r>
              <a:rPr lang="en-US" dirty="0"/>
              <a:t> general </a:t>
            </a:r>
            <a:r>
              <a:rPr lang="en-US" dirty="0" err="1"/>
              <a:t>representan</a:t>
            </a:r>
            <a:r>
              <a:rPr lang="en-US" dirty="0"/>
              <a:t> la </a:t>
            </a:r>
            <a:r>
              <a:rPr lang="en-US" dirty="0" err="1"/>
              <a:t>atenuación</a:t>
            </a:r>
            <a:r>
              <a:rPr lang="en-US" dirty="0"/>
              <a:t> de </a:t>
            </a:r>
            <a:r>
              <a:rPr lang="en-US" dirty="0" err="1"/>
              <a:t>ondas</a:t>
            </a:r>
            <a:r>
              <a:rPr lang="en-US" dirty="0"/>
              <a:t> al </a:t>
            </a:r>
            <a:r>
              <a:rPr lang="en-US" dirty="0" err="1"/>
              <a:t>interactuar</a:t>
            </a:r>
            <a:r>
              <a:rPr lang="en-US" dirty="0"/>
              <a:t> con la </a:t>
            </a:r>
            <a:r>
              <a:rPr lang="en-US" dirty="0" err="1"/>
              <a:t>materia</a:t>
            </a:r>
            <a:r>
              <a:rPr lang="en-US" dirty="0"/>
              <a:t>. </a:t>
            </a:r>
            <a:r>
              <a:rPr lang="en-US" dirty="0" err="1"/>
              <a:t>En</a:t>
            </a:r>
            <a:r>
              <a:rPr lang="en-US" dirty="0"/>
              <a:t> </a:t>
            </a:r>
            <a:r>
              <a:rPr lang="en-US" dirty="0" err="1"/>
              <a:t>biomedicina</a:t>
            </a:r>
            <a:r>
              <a:rPr lang="en-US" dirty="0"/>
              <a:t>, el material </a:t>
            </a:r>
            <a:r>
              <a:rPr lang="en-US" dirty="0" err="1"/>
              <a:t>serán</a:t>
            </a:r>
            <a:r>
              <a:rPr lang="en-US" dirty="0"/>
              <a:t> </a:t>
            </a:r>
            <a:r>
              <a:rPr lang="en-US" dirty="0" err="1"/>
              <a:t>tejidos</a:t>
            </a:r>
            <a:r>
              <a:rPr lang="en-US" dirty="0"/>
              <a:t> y </a:t>
            </a:r>
            <a:r>
              <a:rPr lang="en-US" dirty="0" err="1"/>
              <a:t>estructuras</a:t>
            </a:r>
            <a:r>
              <a:rPr lang="en-US" dirty="0"/>
              <a:t> </a:t>
            </a:r>
            <a:r>
              <a:rPr lang="en-US" dirty="0" err="1"/>
              <a:t>biológicas</a:t>
            </a:r>
            <a:r>
              <a:rPr lang="en-US" dirty="0"/>
              <a:t>.</a:t>
            </a:r>
            <a:br>
              <a:rPr lang="en-US" dirty="0"/>
            </a:br>
            <a:r>
              <a:rPr lang="en-US" dirty="0"/>
              <a:t>Un </a:t>
            </a:r>
            <a:r>
              <a:rPr lang="en-US" dirty="0" err="1"/>
              <a:t>mapa</a:t>
            </a:r>
            <a:r>
              <a:rPr lang="en-US" dirty="0"/>
              <a:t> de bits </a:t>
            </a:r>
            <a:r>
              <a:rPr lang="en-US" dirty="0" err="1"/>
              <a:t>resulta</a:t>
            </a:r>
            <a:r>
              <a:rPr lang="en-US" dirty="0"/>
              <a:t> de la </a:t>
            </a:r>
            <a:r>
              <a:rPr lang="en-US" dirty="0" err="1"/>
              <a:t>cuantización</a:t>
            </a:r>
            <a:r>
              <a:rPr lang="en-US" dirty="0"/>
              <a:t> y </a:t>
            </a:r>
            <a:r>
              <a:rPr lang="en-US" dirty="0" err="1"/>
              <a:t>muestreo</a:t>
            </a:r>
            <a:r>
              <a:rPr lang="en-US" dirty="0"/>
              <a:t> de una </a:t>
            </a:r>
            <a:r>
              <a:rPr lang="en-US" dirty="0" err="1"/>
              <a:t>señal</a:t>
            </a:r>
            <a:r>
              <a:rPr lang="en-US" dirty="0"/>
              <a:t> </a:t>
            </a:r>
            <a:r>
              <a:rPr lang="en-US" dirty="0" err="1"/>
              <a:t>bidimencional</a:t>
            </a:r>
            <a:r>
              <a:rPr lang="en-US" dirty="0"/>
              <a:t>, es una </a:t>
            </a:r>
            <a:r>
              <a:rPr lang="en-US" dirty="0" err="1"/>
              <a:t>matriz</a:t>
            </a:r>
            <a:r>
              <a:rPr lang="en-US" dirty="0"/>
              <a:t> de </a:t>
            </a:r>
            <a:r>
              <a:rPr lang="en-US" dirty="0" err="1"/>
              <a:t>MxN</a:t>
            </a:r>
            <a:r>
              <a:rPr lang="en-US" dirty="0"/>
              <a:t> pixels.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26085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Mr. Google nos dice en esta parte que una señal es un "impulso eléctrico u onda de radio que se transmite y recibe". </a:t>
            </a:r>
          </a:p>
          <a:p>
            <a:endParaRPr lang="en-US"/>
          </a:p>
          <a:p>
            <a:r>
              <a:rPr lang="en-US"/>
              <a:t>Yendo a la parte de la definición que nos incumbe en la materia, nos quedamos que una señal es un "impulso eléctrico" que lleva información se "transmite y recepciona".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En</a:t>
            </a:r>
            <a:r>
              <a:rPr lang="en-US" dirty="0"/>
              <a:t> </a:t>
            </a:r>
            <a:r>
              <a:rPr lang="en-US" dirty="0" err="1"/>
              <a:t>esta</a:t>
            </a:r>
            <a:r>
              <a:rPr lang="en-US" dirty="0"/>
              <a:t> </a:t>
            </a:r>
            <a:r>
              <a:rPr lang="en-US" dirty="0" err="1"/>
              <a:t>materia</a:t>
            </a:r>
            <a:r>
              <a:rPr lang="en-US" dirty="0"/>
              <a:t>, </a:t>
            </a:r>
            <a:r>
              <a:rPr lang="en-US" dirty="0" err="1"/>
              <a:t>como</a:t>
            </a:r>
            <a:r>
              <a:rPr lang="en-US" dirty="0"/>
              <a:t> </a:t>
            </a:r>
            <a:r>
              <a:rPr lang="en-US" dirty="0" err="1"/>
              <a:t>ya</a:t>
            </a:r>
            <a:r>
              <a:rPr lang="en-US" dirty="0"/>
              <a:t> </a:t>
            </a:r>
            <a:r>
              <a:rPr lang="en-US" dirty="0" err="1"/>
              <a:t>saben</a:t>
            </a:r>
            <a:r>
              <a:rPr lang="en-US" dirty="0"/>
              <a:t>, </a:t>
            </a:r>
            <a:r>
              <a:rPr lang="en-US" dirty="0" err="1"/>
              <a:t>nos</a:t>
            </a:r>
            <a:r>
              <a:rPr lang="en-US" dirty="0"/>
              <a:t> </a:t>
            </a:r>
            <a:r>
              <a:rPr lang="en-US" dirty="0" err="1"/>
              <a:t>vamos</a:t>
            </a:r>
            <a:r>
              <a:rPr lang="en-US" dirty="0"/>
              <a:t> a </a:t>
            </a:r>
            <a:r>
              <a:rPr lang="en-US" dirty="0" err="1"/>
              <a:t>apoyar</a:t>
            </a:r>
            <a:r>
              <a:rPr lang="en-US" dirty="0"/>
              <a:t> </a:t>
            </a:r>
            <a:r>
              <a:rPr lang="en-US" dirty="0" err="1"/>
              <a:t>principalmente</a:t>
            </a:r>
            <a:r>
              <a:rPr lang="en-US" dirty="0"/>
              <a:t> </a:t>
            </a:r>
            <a:r>
              <a:rPr lang="en-US" dirty="0" err="1"/>
              <a:t>en</a:t>
            </a:r>
            <a:r>
              <a:rPr lang="en-US" dirty="0"/>
              <a:t> el </a:t>
            </a:r>
            <a:r>
              <a:rPr lang="en-US" dirty="0" err="1"/>
              <a:t>lenguaje</a:t>
            </a:r>
            <a:r>
              <a:rPr lang="en-US" dirty="0"/>
              <a:t> de </a:t>
            </a:r>
            <a:r>
              <a:rPr lang="en-US" dirty="0" err="1"/>
              <a:t>programación</a:t>
            </a:r>
            <a:r>
              <a:rPr lang="en-US" dirty="0"/>
              <a:t> Python, </a:t>
            </a:r>
            <a:r>
              <a:rPr lang="en-US" dirty="0" err="1"/>
              <a:t>ya</a:t>
            </a:r>
            <a:r>
              <a:rPr lang="en-US" dirty="0"/>
              <a:t> que </a:t>
            </a:r>
            <a:r>
              <a:rPr lang="en-US" dirty="0" err="1"/>
              <a:t>cuenta</a:t>
            </a:r>
            <a:r>
              <a:rPr lang="en-US" dirty="0"/>
              <a:t> con una </a:t>
            </a:r>
            <a:r>
              <a:rPr lang="en-US" dirty="0" err="1"/>
              <a:t>comunidad</a:t>
            </a:r>
            <a:r>
              <a:rPr lang="en-US" dirty="0"/>
              <a:t> </a:t>
            </a:r>
            <a:r>
              <a:rPr lang="en-US" dirty="0" err="1"/>
              <a:t>muy</a:t>
            </a:r>
            <a:r>
              <a:rPr lang="en-US" dirty="0"/>
              <a:t> </a:t>
            </a:r>
            <a:r>
              <a:rPr lang="en-US" dirty="0" err="1"/>
              <a:t>grande</a:t>
            </a:r>
            <a:r>
              <a:rPr lang="en-US" dirty="0"/>
              <a:t> </a:t>
            </a:r>
            <a:r>
              <a:rPr lang="en-US" dirty="0" err="1"/>
              <a:t>en</a:t>
            </a:r>
            <a:r>
              <a:rPr lang="en-US" dirty="0"/>
              <a:t> </a:t>
            </a:r>
            <a:r>
              <a:rPr lang="en-US" dirty="0" err="1"/>
              <a:t>esta</a:t>
            </a:r>
            <a:r>
              <a:rPr lang="en-US" dirty="0"/>
              <a:t> </a:t>
            </a:r>
            <a:r>
              <a:rPr lang="en-US" dirty="0" err="1"/>
              <a:t>área</a:t>
            </a:r>
            <a:r>
              <a:rPr lang="en-US" dirty="0"/>
              <a:t> </a:t>
            </a:r>
            <a:r>
              <a:rPr lang="en-US" dirty="0" err="1"/>
              <a:t>como</a:t>
            </a:r>
            <a:r>
              <a:rPr lang="en-US" dirty="0"/>
              <a:t> </a:t>
            </a:r>
            <a:r>
              <a:rPr lang="en-US" dirty="0" err="1"/>
              <a:t>también</a:t>
            </a:r>
            <a:r>
              <a:rPr lang="en-US" dirty="0"/>
              <a:t> con </a:t>
            </a:r>
            <a:r>
              <a:rPr lang="en-US" dirty="0" err="1"/>
              <a:t>librerías</a:t>
            </a:r>
            <a:r>
              <a:rPr lang="en-US" dirty="0"/>
              <a:t> </a:t>
            </a:r>
            <a:r>
              <a:rPr lang="en-US" dirty="0" err="1"/>
              <a:t>muy</a:t>
            </a:r>
            <a:r>
              <a:rPr lang="en-US" dirty="0"/>
              <a:t> </a:t>
            </a:r>
            <a:r>
              <a:rPr lang="en-US" dirty="0" err="1"/>
              <a:t>estables</a:t>
            </a:r>
            <a:r>
              <a:rPr lang="en-US" dirty="0"/>
              <a:t> que </a:t>
            </a:r>
            <a:r>
              <a:rPr lang="en-US" dirty="0" err="1"/>
              <a:t>nos</a:t>
            </a:r>
            <a:r>
              <a:rPr lang="en-US" dirty="0"/>
              <a:t> </a:t>
            </a:r>
            <a:r>
              <a:rPr lang="en-US" dirty="0" err="1"/>
              <a:t>ayudan</a:t>
            </a:r>
            <a:r>
              <a:rPr lang="en-US" dirty="0"/>
              <a:t> a </a:t>
            </a:r>
            <a:r>
              <a:rPr lang="en-US" dirty="0" err="1"/>
              <a:t>procesar</a:t>
            </a:r>
            <a:r>
              <a:rPr lang="en-US" dirty="0"/>
              <a:t> </a:t>
            </a:r>
            <a:r>
              <a:rPr lang="en-US" dirty="0" err="1"/>
              <a:t>bioseñales</a:t>
            </a:r>
            <a:r>
              <a:rPr lang="en-US" dirty="0"/>
              <a:t>. Para el </a:t>
            </a:r>
            <a:r>
              <a:rPr lang="en-US" dirty="0" err="1"/>
              <a:t>procesamiento</a:t>
            </a:r>
            <a:r>
              <a:rPr lang="en-US" dirty="0"/>
              <a:t> de </a:t>
            </a:r>
            <a:r>
              <a:rPr lang="en-US" dirty="0" err="1"/>
              <a:t>imágenes</a:t>
            </a:r>
            <a:r>
              <a:rPr lang="en-US" dirty="0"/>
              <a:t> </a:t>
            </a:r>
            <a:r>
              <a:rPr lang="en-US" dirty="0" err="1"/>
              <a:t>ademas</a:t>
            </a:r>
            <a:r>
              <a:rPr lang="en-US" dirty="0"/>
              <a:t> de las </a:t>
            </a:r>
            <a:r>
              <a:rPr lang="en-US" dirty="0" err="1"/>
              <a:t>librerias</a:t>
            </a:r>
            <a:r>
              <a:rPr lang="en-US" dirty="0"/>
              <a:t> </a:t>
            </a:r>
            <a:r>
              <a:rPr lang="en-US" dirty="0" err="1"/>
              <a:t>ya</a:t>
            </a:r>
            <a:r>
              <a:rPr lang="en-US" dirty="0"/>
              <a:t> </a:t>
            </a:r>
            <a:r>
              <a:rPr lang="en-US" dirty="0" err="1"/>
              <a:t>mensionadas</a:t>
            </a:r>
            <a:r>
              <a:rPr lang="en-US" dirty="0"/>
              <a:t> </a:t>
            </a:r>
            <a:r>
              <a:rPr lang="en-US" dirty="0" err="1"/>
              <a:t>vamos</a:t>
            </a:r>
            <a:r>
              <a:rPr lang="en-US" dirty="0"/>
              <a:t> a </a:t>
            </a:r>
            <a:r>
              <a:rPr lang="en-US" dirty="0" err="1"/>
              <a:t>utilizar</a:t>
            </a:r>
            <a:r>
              <a:rPr lang="en-US" dirty="0"/>
              <a:t>: </a:t>
            </a:r>
          </a:p>
          <a:p>
            <a:endParaRPr lang="en-US" dirty="0"/>
          </a:p>
          <a:p>
            <a:r>
              <a:rPr lang="en-US" dirty="0"/>
              <a:t>OPEN CV: </a:t>
            </a:r>
            <a:r>
              <a:rPr lang="es-MX" dirty="0"/>
              <a:t>es una librería de computación visual para el procesamiento de imágenes en Python. Esta biblioteca proporciona herramientas para realizar operaciones de procesamiento de imágenes, como el filtrado, la detección de bordes, el reconocimiento de características, el seguimiento de objetos, etc.</a:t>
            </a:r>
            <a:endParaRPr lang="en-US" dirty="0"/>
          </a:p>
          <a:p>
            <a:endParaRPr lang="en-US" dirty="0"/>
          </a:p>
          <a:p>
            <a:r>
              <a:rPr lang="en-US" dirty="0"/>
              <a:t>SKIMAGE: </a:t>
            </a:r>
            <a:r>
              <a:rPr lang="es-MX" dirty="0"/>
              <a:t>es una biblioteca de procesamiento de imágenes de código abierto para el lenguaje de programación Python. Incluye algoritmos para segmentación, transformaciones geométricas, manipulación del espacio de color, análisis, filtrado, morfología, detección de características y más.</a:t>
            </a:r>
            <a:endParaRPr lang="en-US" dirty="0"/>
          </a:p>
          <a:p>
            <a:endParaRPr lang="en-US" dirty="0"/>
          </a:p>
          <a:p>
            <a:r>
              <a:rPr lang="en-US" dirty="0"/>
              <a:t>SIMPLEITK: </a:t>
            </a:r>
            <a:r>
              <a:rPr lang="es-MX" dirty="0"/>
              <a:t> es una interfaz simplificada de código abierto para el kit de herramientas de registro y segmentación de </a:t>
            </a:r>
            <a:r>
              <a:rPr lang="es-MX" dirty="0" err="1"/>
              <a:t>Insight</a:t>
            </a:r>
            <a:r>
              <a:rPr lang="es-MX" dirty="0"/>
              <a:t>. La biblioteca de análisis de imágenes </a:t>
            </a:r>
            <a:r>
              <a:rPr lang="es-MX" dirty="0" err="1"/>
              <a:t>SimpleITK</a:t>
            </a:r>
            <a:r>
              <a:rPr lang="es-MX" dirty="0"/>
              <a:t> está disponible en varios lenguajes de programación, incluidos C++, Python, R, Java, C#, </a:t>
            </a:r>
            <a:r>
              <a:rPr lang="es-MX" dirty="0" err="1"/>
              <a:t>Lua</a:t>
            </a:r>
            <a:r>
              <a:rPr lang="es-MX" dirty="0"/>
              <a:t>, Ruby y </a:t>
            </a:r>
            <a:r>
              <a:rPr lang="es-MX" dirty="0" err="1"/>
              <a:t>Tcl</a:t>
            </a:r>
            <a:r>
              <a:rPr lang="es-MX" dirty="0"/>
              <a:t>.</a:t>
            </a:r>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383460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 las </a:t>
            </a:r>
            <a:r>
              <a:rPr lang="en-US" dirty="0" err="1"/>
              <a:t>imagenes</a:t>
            </a:r>
            <a:r>
              <a:rPr lang="en-US" dirty="0"/>
              <a:t> se las </a:t>
            </a:r>
            <a:r>
              <a:rPr lang="en-US" dirty="0" err="1"/>
              <a:t>suele</a:t>
            </a:r>
            <a:r>
              <a:rPr lang="en-US" dirty="0"/>
              <a:t> </a:t>
            </a:r>
            <a:r>
              <a:rPr lang="en-US" dirty="0" err="1"/>
              <a:t>procesar</a:t>
            </a:r>
            <a:r>
              <a:rPr lang="en-US" dirty="0"/>
              <a:t> </a:t>
            </a:r>
            <a:r>
              <a:rPr lang="en-US" dirty="0" err="1"/>
              <a:t>en</a:t>
            </a:r>
            <a:r>
              <a:rPr lang="en-US" dirty="0"/>
              <a:t> dos </a:t>
            </a:r>
            <a:r>
              <a:rPr lang="en-US" dirty="0" err="1"/>
              <a:t>dominios</a:t>
            </a:r>
            <a:r>
              <a:rPr lang="en-US" dirty="0"/>
              <a:t> </a:t>
            </a:r>
            <a:r>
              <a:rPr lang="en-US" dirty="0" err="1"/>
              <a:t>principales</a:t>
            </a:r>
            <a:r>
              <a:rPr lang="en-US" dirty="0"/>
              <a:t> que </a:t>
            </a:r>
            <a:r>
              <a:rPr lang="en-US" dirty="0" err="1"/>
              <a:t>suelen</a:t>
            </a:r>
            <a:r>
              <a:rPr lang="en-US" dirty="0"/>
              <a:t> ser </a:t>
            </a:r>
            <a:r>
              <a:rPr lang="en-US" dirty="0" err="1"/>
              <a:t>equivalente</a:t>
            </a:r>
            <a:r>
              <a:rPr lang="en-US" dirty="0"/>
              <a:t>: el </a:t>
            </a:r>
            <a:r>
              <a:rPr lang="en-US" dirty="0" err="1"/>
              <a:t>dominio</a:t>
            </a:r>
            <a:r>
              <a:rPr lang="en-US" dirty="0"/>
              <a:t> especial y el </a:t>
            </a:r>
            <a:r>
              <a:rPr lang="en-US" dirty="0" err="1"/>
              <a:t>dominio</a:t>
            </a:r>
            <a:r>
              <a:rPr lang="en-US" dirty="0"/>
              <a:t> </a:t>
            </a:r>
            <a:r>
              <a:rPr lang="en-US" dirty="0" err="1"/>
              <a:t>frecuencial</a:t>
            </a:r>
            <a:r>
              <a:rPr lang="en-US" dirty="0"/>
              <a:t>. </a:t>
            </a:r>
            <a:r>
              <a:rPr lang="en-US" dirty="0" err="1"/>
              <a:t>Existe</a:t>
            </a:r>
            <a:r>
              <a:rPr lang="en-US" dirty="0"/>
              <a:t> una </a:t>
            </a:r>
            <a:r>
              <a:rPr lang="en-US" dirty="0" err="1"/>
              <a:t>dualidad</a:t>
            </a:r>
            <a:r>
              <a:rPr lang="en-US" dirty="0"/>
              <a:t> entre </a:t>
            </a:r>
            <a:r>
              <a:rPr lang="en-US" dirty="0" err="1"/>
              <a:t>estos</a:t>
            </a:r>
            <a:r>
              <a:rPr lang="en-US" dirty="0"/>
              <a:t> </a:t>
            </a:r>
            <a:r>
              <a:rPr lang="en-US" dirty="0" err="1"/>
              <a:t>dominios</a:t>
            </a:r>
            <a:r>
              <a:rPr lang="en-US" dirty="0"/>
              <a:t> </a:t>
            </a:r>
            <a:r>
              <a:rPr lang="en-US" dirty="0" err="1"/>
              <a:t>ya</a:t>
            </a:r>
            <a:r>
              <a:rPr lang="en-US" dirty="0"/>
              <a:t> que se </a:t>
            </a:r>
            <a:r>
              <a:rPr lang="en-US" dirty="0" err="1"/>
              <a:t>puede</a:t>
            </a:r>
            <a:r>
              <a:rPr lang="en-US" dirty="0"/>
              <a:t> pasar de </a:t>
            </a:r>
            <a:r>
              <a:rPr lang="en-US" dirty="0" err="1"/>
              <a:t>uno</a:t>
            </a:r>
            <a:r>
              <a:rPr lang="en-US" dirty="0"/>
              <a:t> al </a:t>
            </a:r>
            <a:r>
              <a:rPr lang="en-US" dirty="0" err="1"/>
              <a:t>otro</a:t>
            </a:r>
            <a:r>
              <a:rPr lang="en-US" dirty="0"/>
              <a:t> a </a:t>
            </a:r>
            <a:r>
              <a:rPr lang="en-US" dirty="0" err="1"/>
              <a:t>través</a:t>
            </a:r>
            <a:r>
              <a:rPr lang="en-US" dirty="0"/>
              <a:t> de la FFT.</a:t>
            </a:r>
          </a:p>
          <a:p>
            <a:r>
              <a:rPr lang="en-US" dirty="0" err="1"/>
              <a:t>En</a:t>
            </a:r>
            <a:r>
              <a:rPr lang="en-US" dirty="0"/>
              <a:t> general, </a:t>
            </a:r>
            <a:r>
              <a:rPr lang="en-US" dirty="0" err="1"/>
              <a:t>solemos</a:t>
            </a:r>
            <a:r>
              <a:rPr lang="en-US" dirty="0"/>
              <a:t> </a:t>
            </a:r>
            <a:r>
              <a:rPr lang="en-US" dirty="0" err="1"/>
              <a:t>trabajar</a:t>
            </a:r>
            <a:r>
              <a:rPr lang="en-US" dirty="0"/>
              <a:t> </a:t>
            </a:r>
            <a:r>
              <a:rPr lang="en-US" dirty="0" err="1"/>
              <a:t>en</a:t>
            </a:r>
            <a:r>
              <a:rPr lang="en-US" dirty="0"/>
              <a:t> el </a:t>
            </a:r>
            <a:r>
              <a:rPr lang="en-US" dirty="0" err="1"/>
              <a:t>dominio</a:t>
            </a:r>
            <a:r>
              <a:rPr lang="en-US" dirty="0"/>
              <a:t> </a:t>
            </a:r>
            <a:r>
              <a:rPr lang="en-US" dirty="0" err="1"/>
              <a:t>espacial</a:t>
            </a:r>
            <a:r>
              <a:rPr lang="en-US" dirty="0"/>
              <a:t>, por ser </a:t>
            </a:r>
            <a:r>
              <a:rPr lang="en-US" dirty="0" err="1"/>
              <a:t>más</a:t>
            </a:r>
            <a:r>
              <a:rPr lang="en-US" dirty="0"/>
              <a:t> simple e </a:t>
            </a:r>
            <a:r>
              <a:rPr lang="en-US" dirty="0" err="1"/>
              <a:t>intuitivo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81797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Hay 5 </a:t>
            </a:r>
            <a:r>
              <a:rPr lang="en-US" dirty="0" err="1"/>
              <a:t>estapas</a:t>
            </a:r>
            <a:r>
              <a:rPr lang="en-US" dirty="0"/>
              <a:t> del </a:t>
            </a:r>
            <a:r>
              <a:rPr lang="en-US" dirty="0" err="1"/>
              <a:t>procesamiento</a:t>
            </a:r>
            <a:r>
              <a:rPr lang="en-US" dirty="0"/>
              <a:t> de </a:t>
            </a:r>
            <a:r>
              <a:rPr lang="en-US" dirty="0" err="1"/>
              <a:t>señales</a:t>
            </a:r>
            <a:r>
              <a:rPr lang="en-US" dirty="0"/>
              <a:t>, </a:t>
            </a:r>
            <a:r>
              <a:rPr lang="en-US" dirty="0" err="1"/>
              <a:t>particularmente</a:t>
            </a:r>
            <a:r>
              <a:rPr lang="en-US" dirty="0"/>
              <a:t> para </a:t>
            </a:r>
            <a:r>
              <a:rPr lang="en-US" dirty="0" err="1"/>
              <a:t>imágenes</a:t>
            </a:r>
            <a:r>
              <a:rPr lang="en-US" dirty="0"/>
              <a:t>, </a:t>
            </a:r>
            <a:r>
              <a:rPr lang="en-US" dirty="0" err="1"/>
              <a:t>en</a:t>
            </a:r>
            <a:r>
              <a:rPr lang="en-US" dirty="0"/>
              <a:t> general se </a:t>
            </a:r>
            <a:r>
              <a:rPr lang="en-US" dirty="0" err="1"/>
              <a:t>suele</a:t>
            </a:r>
            <a:r>
              <a:rPr lang="en-US" dirty="0"/>
              <a:t> </a:t>
            </a:r>
            <a:r>
              <a:rPr lang="en-US" dirty="0" err="1"/>
              <a:t>respetar</a:t>
            </a:r>
            <a:r>
              <a:rPr lang="en-US" dirty="0"/>
              <a:t> </a:t>
            </a:r>
            <a:r>
              <a:rPr lang="en-US" dirty="0" err="1"/>
              <a:t>esta</a:t>
            </a:r>
            <a:r>
              <a:rPr lang="en-US" dirty="0"/>
              <a:t> </a:t>
            </a:r>
            <a:r>
              <a:rPr lang="en-US" dirty="0" err="1"/>
              <a:t>secuencia</a:t>
            </a:r>
            <a:r>
              <a:rPr lang="en-US" dirty="0"/>
              <a:t> de </a:t>
            </a:r>
            <a:r>
              <a:rPr lang="en-US" dirty="0" err="1"/>
              <a:t>pasos</a:t>
            </a:r>
            <a:r>
              <a:rPr lang="en-US" dirty="0"/>
              <a:t>. La </a:t>
            </a:r>
            <a:r>
              <a:rPr lang="en-US" dirty="0" err="1"/>
              <a:t>asignatura</a:t>
            </a:r>
            <a:r>
              <a:rPr lang="en-US" dirty="0"/>
              <a:t> </a:t>
            </a:r>
            <a:r>
              <a:rPr lang="en-US" dirty="0" err="1"/>
              <a:t>seguirá</a:t>
            </a:r>
            <a:r>
              <a:rPr lang="en-US" dirty="0"/>
              <a:t> </a:t>
            </a:r>
            <a:r>
              <a:rPr lang="en-US" dirty="0" err="1"/>
              <a:t>esta</a:t>
            </a:r>
            <a:r>
              <a:rPr lang="en-US" dirty="0"/>
              <a:t> </a:t>
            </a:r>
            <a:r>
              <a:rPr lang="en-US" dirty="0" err="1"/>
              <a:t>secuencia</a:t>
            </a:r>
            <a:r>
              <a:rPr lang="en-US" dirty="0"/>
              <a:t> de </a:t>
            </a:r>
            <a:r>
              <a:rPr lang="en-US" dirty="0" err="1"/>
              <a:t>etapas</a:t>
            </a:r>
            <a:r>
              <a:rPr lang="en-US" dirty="0"/>
              <a:t> </a:t>
            </a:r>
            <a:r>
              <a:rPr lang="en-US" dirty="0" err="1"/>
              <a:t>en</a:t>
            </a:r>
            <a:r>
              <a:rPr lang="en-US" dirty="0"/>
              <a:t> </a:t>
            </a:r>
            <a:r>
              <a:rPr lang="en-US" dirty="0" err="1"/>
              <a:t>orden</a:t>
            </a:r>
            <a:r>
              <a:rPr lang="en-US" dirty="0"/>
              <a:t>, </a:t>
            </a:r>
            <a:r>
              <a:rPr lang="en-US" dirty="0" err="1"/>
              <a:t>fomentando</a:t>
            </a:r>
            <a:r>
              <a:rPr lang="en-US" dirty="0"/>
              <a:t> las </a:t>
            </a:r>
            <a:r>
              <a:rPr lang="en-US" dirty="0" err="1"/>
              <a:t>buenas</a:t>
            </a:r>
            <a:r>
              <a:rPr lang="en-US" dirty="0"/>
              <a:t> </a:t>
            </a:r>
            <a:r>
              <a:rPr lang="en-US" dirty="0" err="1"/>
              <a:t>prácticas</a:t>
            </a:r>
            <a:r>
              <a:rPr lang="en-US" dirty="0"/>
              <a:t> y </a:t>
            </a:r>
            <a:r>
              <a:rPr lang="en-US" dirty="0" err="1"/>
              <a:t>criterios</a:t>
            </a:r>
            <a:r>
              <a:rPr lang="en-US" dirty="0"/>
              <a:t> de </a:t>
            </a:r>
            <a:r>
              <a:rPr lang="en-US" dirty="0" err="1"/>
              <a:t>procesamientos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9286498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Sin la </a:t>
            </a:r>
            <a:r>
              <a:rPr lang="en-US" dirty="0" err="1"/>
              <a:t>adquisición</a:t>
            </a:r>
            <a:r>
              <a:rPr lang="en-US" dirty="0"/>
              <a:t> de la </a:t>
            </a:r>
            <a:r>
              <a:rPr lang="en-US" dirty="0" err="1"/>
              <a:t>señal</a:t>
            </a:r>
            <a:r>
              <a:rPr lang="en-US" dirty="0"/>
              <a:t>, se </a:t>
            </a:r>
            <a:r>
              <a:rPr lang="en-US" dirty="0" err="1"/>
              <a:t>puede</a:t>
            </a:r>
            <a:r>
              <a:rPr lang="en-US" dirty="0"/>
              <a:t> </a:t>
            </a:r>
            <a:r>
              <a:rPr lang="en-US" dirty="0" err="1"/>
              <a:t>iniciar</a:t>
            </a:r>
            <a:r>
              <a:rPr lang="en-US" dirty="0"/>
              <a:t> </a:t>
            </a:r>
            <a:r>
              <a:rPr lang="en-US" dirty="0" err="1"/>
              <a:t>ningún</a:t>
            </a:r>
            <a:r>
              <a:rPr lang="en-US" dirty="0"/>
              <a:t> </a:t>
            </a:r>
            <a:r>
              <a:rPr lang="en-US" dirty="0" err="1"/>
              <a:t>tipo</a:t>
            </a:r>
            <a:r>
              <a:rPr lang="en-US" dirty="0"/>
              <a:t> de </a:t>
            </a:r>
            <a:r>
              <a:rPr lang="en-US" dirty="0" err="1"/>
              <a:t>procesamiento</a:t>
            </a:r>
            <a:r>
              <a:rPr lang="en-US" dirty="0"/>
              <a:t>. </a:t>
            </a:r>
            <a:r>
              <a:rPr lang="en-US" dirty="0" err="1"/>
              <a:t>Esta</a:t>
            </a:r>
            <a:r>
              <a:rPr lang="en-US" dirty="0"/>
              <a:t> </a:t>
            </a:r>
            <a:r>
              <a:rPr lang="en-US" dirty="0" err="1"/>
              <a:t>primera</a:t>
            </a:r>
            <a:r>
              <a:rPr lang="en-US" dirty="0"/>
              <a:t> </a:t>
            </a:r>
            <a:r>
              <a:rPr lang="en-US" dirty="0" err="1"/>
              <a:t>etapa</a:t>
            </a:r>
            <a:r>
              <a:rPr lang="en-US" dirty="0"/>
              <a:t>, es fundamental para </a:t>
            </a:r>
            <a:r>
              <a:rPr lang="en-US" dirty="0" err="1"/>
              <a:t>poder</a:t>
            </a:r>
            <a:r>
              <a:rPr lang="en-US" dirty="0"/>
              <a:t> </a:t>
            </a:r>
            <a:r>
              <a:rPr lang="en-US" dirty="0" err="1"/>
              <a:t>trabajar</a:t>
            </a:r>
            <a:r>
              <a:rPr lang="en-US" dirty="0"/>
              <a:t> con las </a:t>
            </a:r>
            <a:r>
              <a:rPr lang="en-US" dirty="0" err="1"/>
              <a:t>señales</a:t>
            </a:r>
            <a:r>
              <a:rPr lang="en-US" dirty="0"/>
              <a:t> </a:t>
            </a:r>
            <a:r>
              <a:rPr lang="en-US" dirty="0" err="1"/>
              <a:t>en</a:t>
            </a:r>
            <a:r>
              <a:rPr lang="en-US" dirty="0"/>
              <a:t> una o dos </a:t>
            </a:r>
            <a:r>
              <a:rPr lang="en-US" dirty="0" err="1"/>
              <a:t>dimensiones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288700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Hay </a:t>
            </a:r>
            <a:r>
              <a:rPr lang="en-US" dirty="0" err="1"/>
              <a:t>varias</a:t>
            </a:r>
            <a:r>
              <a:rPr lang="en-US" dirty="0"/>
              <a:t> </a:t>
            </a:r>
            <a:r>
              <a:rPr lang="en-US" dirty="0" err="1"/>
              <a:t>modalidades</a:t>
            </a:r>
            <a:r>
              <a:rPr lang="en-US" dirty="0"/>
              <a:t> de </a:t>
            </a:r>
            <a:r>
              <a:rPr lang="en-US" dirty="0" err="1"/>
              <a:t>adquisición</a:t>
            </a:r>
            <a:r>
              <a:rPr lang="en-US" dirty="0"/>
              <a:t> de </a:t>
            </a:r>
            <a:r>
              <a:rPr lang="en-US" dirty="0" err="1"/>
              <a:t>imagenes</a:t>
            </a:r>
            <a:r>
              <a:rPr lang="en-US" dirty="0"/>
              <a:t>, </a:t>
            </a:r>
            <a:r>
              <a:rPr lang="en-US" dirty="0" err="1"/>
              <a:t>alunas</a:t>
            </a:r>
            <a:r>
              <a:rPr lang="en-US" dirty="0"/>
              <a:t> </a:t>
            </a:r>
            <a:r>
              <a:rPr lang="en-US" dirty="0" err="1"/>
              <a:t>utilizan</a:t>
            </a:r>
            <a:r>
              <a:rPr lang="en-US" dirty="0"/>
              <a:t> </a:t>
            </a:r>
            <a:r>
              <a:rPr lang="en-US" dirty="0" err="1"/>
              <a:t>radiación</a:t>
            </a:r>
            <a:r>
              <a:rPr lang="en-US" dirty="0"/>
              <a:t> </a:t>
            </a:r>
            <a:r>
              <a:rPr lang="en-US" dirty="0" err="1"/>
              <a:t>ionizante</a:t>
            </a:r>
            <a:r>
              <a:rPr lang="en-US" dirty="0"/>
              <a:t> </a:t>
            </a:r>
            <a:r>
              <a:rPr lang="en-US" dirty="0" err="1"/>
              <a:t>como</a:t>
            </a:r>
            <a:r>
              <a:rPr lang="en-US" dirty="0"/>
              <a:t> los </a:t>
            </a:r>
            <a:r>
              <a:rPr lang="en-US" dirty="0" err="1"/>
              <a:t>rayos</a:t>
            </a:r>
            <a:r>
              <a:rPr lang="en-US" dirty="0"/>
              <a:t> X o Gamma y </a:t>
            </a:r>
            <a:r>
              <a:rPr lang="en-US" dirty="0" err="1"/>
              <a:t>otras</a:t>
            </a:r>
            <a:r>
              <a:rPr lang="en-US" dirty="0"/>
              <a:t> no. </a:t>
            </a:r>
            <a:r>
              <a:rPr lang="en-US" dirty="0" err="1"/>
              <a:t>Ademas</a:t>
            </a:r>
            <a:r>
              <a:rPr lang="en-US" dirty="0"/>
              <a:t>, con </a:t>
            </a:r>
            <a:r>
              <a:rPr lang="en-US" dirty="0" err="1"/>
              <a:t>excepcion</a:t>
            </a:r>
            <a:r>
              <a:rPr lang="en-US" dirty="0"/>
              <a:t> del </a:t>
            </a:r>
            <a:r>
              <a:rPr lang="en-US" dirty="0" err="1"/>
              <a:t>ultrasonido</a:t>
            </a:r>
            <a:r>
              <a:rPr lang="en-US" dirty="0"/>
              <a:t> (que </a:t>
            </a:r>
            <a:r>
              <a:rPr lang="en-US" dirty="0" err="1"/>
              <a:t>utiliza</a:t>
            </a:r>
            <a:r>
              <a:rPr lang="en-US" dirty="0"/>
              <a:t> </a:t>
            </a:r>
            <a:r>
              <a:rPr lang="en-US" dirty="0" err="1"/>
              <a:t>ondas</a:t>
            </a:r>
            <a:r>
              <a:rPr lang="en-US" dirty="0"/>
              <a:t> de </a:t>
            </a:r>
            <a:r>
              <a:rPr lang="en-US" dirty="0" err="1"/>
              <a:t>presión</a:t>
            </a:r>
            <a:r>
              <a:rPr lang="en-US" dirty="0"/>
              <a:t>), </a:t>
            </a:r>
            <a:r>
              <a:rPr lang="en-US" dirty="0" err="1"/>
              <a:t>casi</a:t>
            </a:r>
            <a:r>
              <a:rPr lang="en-US" dirty="0"/>
              <a:t> </a:t>
            </a:r>
            <a:r>
              <a:rPr lang="en-US" dirty="0" err="1"/>
              <a:t>todas</a:t>
            </a:r>
            <a:r>
              <a:rPr lang="en-US" dirty="0"/>
              <a:t> las </a:t>
            </a:r>
            <a:r>
              <a:rPr lang="en-US" dirty="0" err="1"/>
              <a:t>modalidades</a:t>
            </a:r>
            <a:r>
              <a:rPr lang="en-US" dirty="0"/>
              <a:t> de </a:t>
            </a:r>
            <a:r>
              <a:rPr lang="en-US" dirty="0" err="1"/>
              <a:t>obtención</a:t>
            </a:r>
            <a:r>
              <a:rPr lang="en-US" dirty="0"/>
              <a:t> de </a:t>
            </a:r>
            <a:r>
              <a:rPr lang="en-US" dirty="0" err="1"/>
              <a:t>imágenes</a:t>
            </a:r>
            <a:r>
              <a:rPr lang="en-US" dirty="0"/>
              <a:t> </a:t>
            </a:r>
            <a:r>
              <a:rPr lang="en-US" dirty="0" err="1"/>
              <a:t>usan</a:t>
            </a:r>
            <a:r>
              <a:rPr lang="en-US" dirty="0"/>
              <a:t> </a:t>
            </a:r>
            <a:r>
              <a:rPr lang="en-US" dirty="0" err="1"/>
              <a:t>radiación</a:t>
            </a:r>
            <a:r>
              <a:rPr lang="en-US" dirty="0"/>
              <a:t> </a:t>
            </a:r>
            <a:r>
              <a:rPr lang="en-US" dirty="0" err="1"/>
              <a:t>electromagnética</a:t>
            </a:r>
            <a:r>
              <a:rPr lang="en-US" dirty="0"/>
              <a:t> para la </a:t>
            </a:r>
            <a:r>
              <a:rPr lang="en-US" dirty="0" err="1"/>
              <a:t>adquicisión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789612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El Segundo </a:t>
            </a:r>
            <a:r>
              <a:rPr lang="en-US" dirty="0" err="1"/>
              <a:t>paso</a:t>
            </a:r>
            <a:r>
              <a:rPr lang="en-US" dirty="0"/>
              <a:t> es el pre-</a:t>
            </a:r>
            <a:r>
              <a:rPr lang="en-US" dirty="0" err="1"/>
              <a:t>procesamiento</a:t>
            </a:r>
            <a:r>
              <a:rPr lang="en-US" dirty="0"/>
              <a:t>, </a:t>
            </a:r>
            <a:r>
              <a:rPr lang="en-US" dirty="0" err="1"/>
              <a:t>aquí</a:t>
            </a:r>
            <a:r>
              <a:rPr lang="en-US" dirty="0"/>
              <a:t> </a:t>
            </a:r>
            <a:r>
              <a:rPr lang="en-US" dirty="0" err="1"/>
              <a:t>debemos</a:t>
            </a:r>
            <a:r>
              <a:rPr lang="en-US" dirty="0"/>
              <a:t> </a:t>
            </a:r>
            <a:r>
              <a:rPr lang="en-US" dirty="0" err="1"/>
              <a:t>mejorar</a:t>
            </a:r>
            <a:r>
              <a:rPr lang="en-US" dirty="0"/>
              <a:t> la </a:t>
            </a:r>
            <a:r>
              <a:rPr lang="en-US" dirty="0" err="1"/>
              <a:t>calidad</a:t>
            </a:r>
            <a:r>
              <a:rPr lang="en-US" dirty="0"/>
              <a:t> de las </a:t>
            </a:r>
            <a:r>
              <a:rPr lang="en-US" dirty="0" err="1"/>
              <a:t>señales</a:t>
            </a:r>
            <a:r>
              <a:rPr lang="en-US" dirty="0"/>
              <a:t> para </a:t>
            </a:r>
            <a:r>
              <a:rPr lang="en-US" dirty="0" err="1"/>
              <a:t>poder</a:t>
            </a:r>
            <a:r>
              <a:rPr lang="en-US" dirty="0"/>
              <a:t> </a:t>
            </a:r>
            <a:r>
              <a:rPr lang="en-US" dirty="0" err="1"/>
              <a:t>empezar</a:t>
            </a:r>
            <a:r>
              <a:rPr lang="en-US" dirty="0"/>
              <a:t> con el </a:t>
            </a:r>
            <a:r>
              <a:rPr lang="en-US" dirty="0" err="1"/>
              <a:t>procesamiento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55727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El </a:t>
            </a:r>
            <a:r>
              <a:rPr lang="en-US" dirty="0" err="1"/>
              <a:t>filtrado</a:t>
            </a:r>
            <a:r>
              <a:rPr lang="en-US" dirty="0"/>
              <a:t> de las </a:t>
            </a:r>
            <a:r>
              <a:rPr lang="en-US" dirty="0" err="1"/>
              <a:t>imágenes</a:t>
            </a:r>
            <a:r>
              <a:rPr lang="en-US" dirty="0"/>
              <a:t> y la </a:t>
            </a:r>
            <a:r>
              <a:rPr lang="en-US" dirty="0" err="1"/>
              <a:t>ecualización</a:t>
            </a:r>
            <a:r>
              <a:rPr lang="en-US" dirty="0"/>
              <a:t> del </a:t>
            </a:r>
            <a:r>
              <a:rPr lang="en-US" dirty="0" err="1"/>
              <a:t>histograma</a:t>
            </a:r>
            <a:r>
              <a:rPr lang="en-US" dirty="0"/>
              <a:t> son las principals </a:t>
            </a:r>
            <a:r>
              <a:rPr lang="en-US" dirty="0" err="1"/>
              <a:t>técnicas</a:t>
            </a:r>
            <a:r>
              <a:rPr lang="en-US" dirty="0"/>
              <a:t> de pre-</a:t>
            </a:r>
            <a:r>
              <a:rPr lang="en-US" dirty="0" err="1"/>
              <a:t>procesamiento</a:t>
            </a:r>
            <a:r>
              <a:rPr lang="en-US" dirty="0"/>
              <a:t> que </a:t>
            </a:r>
            <a:r>
              <a:rPr lang="en-US" dirty="0" err="1"/>
              <a:t>utilizaremos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835283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 </a:t>
            </a:r>
            <a:r>
              <a:rPr lang="en-US" dirty="0" err="1"/>
              <a:t>segmentación</a:t>
            </a:r>
            <a:r>
              <a:rPr lang="en-US" dirty="0"/>
              <a:t> es un </a:t>
            </a:r>
            <a:r>
              <a:rPr lang="en-US" dirty="0" err="1"/>
              <a:t>proceso</a:t>
            </a:r>
            <a:r>
              <a:rPr lang="en-US" dirty="0"/>
              <a:t> fundamental </a:t>
            </a:r>
            <a:r>
              <a:rPr lang="en-US" dirty="0" err="1"/>
              <a:t>en</a:t>
            </a:r>
            <a:r>
              <a:rPr lang="en-US" dirty="0"/>
              <a:t> el </a:t>
            </a:r>
            <a:r>
              <a:rPr lang="en-US" dirty="0" err="1"/>
              <a:t>análisis</a:t>
            </a:r>
            <a:r>
              <a:rPr lang="en-US" dirty="0"/>
              <a:t> y </a:t>
            </a:r>
            <a:r>
              <a:rPr lang="en-US" dirty="0" err="1"/>
              <a:t>procesado</a:t>
            </a:r>
            <a:r>
              <a:rPr lang="en-US" dirty="0"/>
              <a:t> de </a:t>
            </a:r>
            <a:r>
              <a:rPr lang="en-US" dirty="0" err="1"/>
              <a:t>imágenes</a:t>
            </a:r>
            <a:r>
              <a:rPr lang="en-US" dirty="0"/>
              <a:t>. Nos </a:t>
            </a:r>
            <a:r>
              <a:rPr lang="en-US" dirty="0" err="1"/>
              <a:t>permite</a:t>
            </a:r>
            <a:r>
              <a:rPr lang="en-US" dirty="0"/>
              <a:t> </a:t>
            </a:r>
            <a:r>
              <a:rPr lang="en-US" dirty="0" err="1"/>
              <a:t>encontrar</a:t>
            </a:r>
            <a:r>
              <a:rPr lang="en-US" dirty="0"/>
              <a:t> y </a:t>
            </a:r>
            <a:r>
              <a:rPr lang="en-US" dirty="0" err="1"/>
              <a:t>separa</a:t>
            </a:r>
            <a:r>
              <a:rPr lang="en-US" dirty="0"/>
              <a:t> </a:t>
            </a:r>
            <a:r>
              <a:rPr lang="en-US" dirty="0" err="1"/>
              <a:t>diferentes</a:t>
            </a:r>
            <a:r>
              <a:rPr lang="en-US" dirty="0"/>
              <a:t> </a:t>
            </a:r>
            <a:r>
              <a:rPr lang="en-US" dirty="0" err="1"/>
              <a:t>estructuras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676994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Segmentar</a:t>
            </a:r>
            <a:r>
              <a:rPr lang="en-US" dirty="0"/>
              <a:t> es </a:t>
            </a:r>
            <a:r>
              <a:rPr lang="en-US" dirty="0" err="1"/>
              <a:t>sinonimo</a:t>
            </a:r>
            <a:r>
              <a:rPr lang="en-US" dirty="0"/>
              <a:t> de divider la imagen </a:t>
            </a:r>
            <a:r>
              <a:rPr lang="en-US" dirty="0" err="1"/>
              <a:t>en</a:t>
            </a:r>
            <a:r>
              <a:rPr lang="en-US" dirty="0"/>
              <a:t> </a:t>
            </a:r>
            <a:r>
              <a:rPr lang="en-US" dirty="0" err="1"/>
              <a:t>sectores</a:t>
            </a:r>
            <a:r>
              <a:rPr lang="en-US" dirty="0"/>
              <a:t>, </a:t>
            </a:r>
            <a:r>
              <a:rPr lang="en-US" dirty="0" err="1"/>
              <a:t>porciones</a:t>
            </a:r>
            <a:r>
              <a:rPr lang="en-US" dirty="0"/>
              <a:t> y/o </a:t>
            </a:r>
            <a:r>
              <a:rPr lang="en-US" dirty="0" err="1"/>
              <a:t>subconjuntos</a:t>
            </a:r>
            <a:r>
              <a:rPr lang="en-US" dirty="0"/>
              <a:t> de </a:t>
            </a:r>
            <a:r>
              <a:rPr lang="en-US" dirty="0" err="1"/>
              <a:t>píxeles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549384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 </a:t>
            </a:r>
            <a:r>
              <a:rPr lang="en-US" dirty="0" err="1"/>
              <a:t>extracción</a:t>
            </a:r>
            <a:r>
              <a:rPr lang="en-US" dirty="0"/>
              <a:t> de </a:t>
            </a:r>
            <a:r>
              <a:rPr lang="en-US" dirty="0" err="1"/>
              <a:t>características</a:t>
            </a:r>
            <a:r>
              <a:rPr lang="en-US" dirty="0"/>
              <a:t> </a:t>
            </a:r>
            <a:r>
              <a:rPr lang="en-US" dirty="0" err="1"/>
              <a:t>nos</a:t>
            </a:r>
            <a:r>
              <a:rPr lang="en-US" dirty="0"/>
              <a:t> </a:t>
            </a:r>
            <a:r>
              <a:rPr lang="en-US" dirty="0" err="1"/>
              <a:t>permite</a:t>
            </a:r>
            <a:r>
              <a:rPr lang="en-US" dirty="0"/>
              <a:t> </a:t>
            </a:r>
            <a:r>
              <a:rPr lang="en-US" dirty="0" err="1"/>
              <a:t>medir</a:t>
            </a:r>
            <a:r>
              <a:rPr lang="en-US" dirty="0"/>
              <a:t>, </a:t>
            </a:r>
            <a:r>
              <a:rPr lang="en-US" dirty="0" err="1"/>
              <a:t>parametrizar</a:t>
            </a:r>
            <a:r>
              <a:rPr lang="en-US" dirty="0"/>
              <a:t> y </a:t>
            </a:r>
            <a:r>
              <a:rPr lang="en-US" dirty="0" err="1"/>
              <a:t>analizar</a:t>
            </a:r>
            <a:r>
              <a:rPr lang="en-US" dirty="0"/>
              <a:t> </a:t>
            </a:r>
            <a:r>
              <a:rPr lang="en-US" dirty="0" err="1"/>
              <a:t>estructuras</a:t>
            </a:r>
            <a:r>
              <a:rPr lang="en-US" dirty="0"/>
              <a:t> de forma de </a:t>
            </a:r>
            <a:r>
              <a:rPr lang="en-US" dirty="0" err="1"/>
              <a:t>poder</a:t>
            </a:r>
            <a:r>
              <a:rPr lang="en-US" dirty="0"/>
              <a:t> </a:t>
            </a:r>
            <a:r>
              <a:rPr lang="en-US" dirty="0" err="1"/>
              <a:t>caracterizar</a:t>
            </a:r>
            <a:r>
              <a:rPr lang="en-US" dirty="0"/>
              <a:t> </a:t>
            </a:r>
            <a:r>
              <a:rPr lang="en-US" dirty="0" err="1"/>
              <a:t>diferentes</a:t>
            </a:r>
            <a:r>
              <a:rPr lang="en-US" dirty="0"/>
              <a:t> </a:t>
            </a:r>
            <a:r>
              <a:rPr lang="en-US" dirty="0" err="1"/>
              <a:t>procesos</a:t>
            </a:r>
            <a:r>
              <a:rPr lang="en-US" dirty="0"/>
              <a:t> o </a:t>
            </a:r>
            <a:r>
              <a:rPr lang="en-US" dirty="0" err="1"/>
              <a:t>patologías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29390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Vayamos a la segunda santa biblia de nuestros tiempos modernos: ChatGPT.</a:t>
            </a:r>
          </a:p>
          <a:p>
            <a:endParaRPr lang="en-US"/>
          </a:p>
          <a:p>
            <a:r>
              <a:rPr lang="en-US"/>
              <a:t>Acá, por otro lado, nos da una "mejor" definición ya que se acerca mucho más a entender qué es lo que vamos a tocar en la materia.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s-MX" sz="1200" b="0" i="0" kern="1200" dirty="0">
                <a:solidFill>
                  <a:schemeClr val="tx1"/>
                </a:solidFill>
                <a:effectLst/>
                <a:latin typeface="+mn-lt"/>
                <a:ea typeface="+mn-ea"/>
                <a:cs typeface="+mn-cs"/>
              </a:rPr>
              <a:t>Permite una estimación probabilística para detectar la posibilidad de padecer las patologías </a:t>
            </a:r>
            <a:r>
              <a:rPr lang="es-MX" sz="1200" b="0" i="0" kern="1200" dirty="0" err="1">
                <a:solidFill>
                  <a:schemeClr val="tx1"/>
                </a:solidFill>
                <a:effectLst/>
                <a:latin typeface="+mn-lt"/>
                <a:ea typeface="+mn-ea"/>
                <a:cs typeface="+mn-cs"/>
              </a:rPr>
              <a:t>geneticas</a:t>
            </a:r>
            <a:r>
              <a:rPr lang="es-MX" sz="1200" b="0" i="0" kern="1200" dirty="0">
                <a:solidFill>
                  <a:schemeClr val="tx1"/>
                </a:solidFill>
                <a:effectLst/>
                <a:latin typeface="+mn-lt"/>
                <a:ea typeface="+mn-ea"/>
                <a:cs typeface="+mn-cs"/>
              </a:rPr>
              <a:t>:</a:t>
            </a:r>
          </a:p>
          <a:p>
            <a:r>
              <a:rPr lang="es-MX" sz="1200" b="0" i="0" kern="1200" dirty="0" err="1">
                <a:solidFill>
                  <a:schemeClr val="tx1"/>
                </a:solidFill>
                <a:effectLst/>
                <a:latin typeface="+mn-lt"/>
                <a:ea typeface="+mn-ea"/>
                <a:cs typeface="+mn-cs"/>
              </a:rPr>
              <a:t>Trisomio</a:t>
            </a:r>
            <a:r>
              <a:rPr lang="es-MX" sz="1200" b="0" i="0" kern="1200" dirty="0">
                <a:solidFill>
                  <a:schemeClr val="tx1"/>
                </a:solidFill>
                <a:effectLst/>
                <a:latin typeface="+mn-lt"/>
                <a:ea typeface="+mn-ea"/>
                <a:cs typeface="+mn-cs"/>
              </a:rPr>
              <a:t> de par 13 síndrome de </a:t>
            </a:r>
            <a:r>
              <a:rPr lang="es-MX" sz="1200" b="0" i="0" kern="1200" dirty="0" err="1">
                <a:solidFill>
                  <a:schemeClr val="tx1"/>
                </a:solidFill>
                <a:effectLst/>
                <a:latin typeface="+mn-lt"/>
                <a:ea typeface="+mn-ea"/>
                <a:cs typeface="+mn-cs"/>
              </a:rPr>
              <a:t>Patau</a:t>
            </a:r>
            <a:r>
              <a:rPr lang="es-MX" sz="1200" b="0" i="0" kern="1200" dirty="0">
                <a:solidFill>
                  <a:schemeClr val="tx1"/>
                </a:solidFill>
                <a:effectLst/>
                <a:latin typeface="+mn-lt"/>
                <a:ea typeface="+mn-ea"/>
                <a:cs typeface="+mn-cs"/>
              </a:rPr>
              <a:t>: La mayoría de los bebés con esta afección no sobreviven más de una semana.</a:t>
            </a:r>
          </a:p>
          <a:p>
            <a:r>
              <a:rPr lang="es-MX" sz="1200" b="0" i="0" kern="1200" dirty="0" err="1">
                <a:solidFill>
                  <a:schemeClr val="tx1"/>
                </a:solidFill>
                <a:effectLst/>
                <a:latin typeface="+mn-lt"/>
                <a:ea typeface="+mn-ea"/>
                <a:cs typeface="+mn-cs"/>
              </a:rPr>
              <a:t>Trisomio</a:t>
            </a:r>
            <a:r>
              <a:rPr lang="es-MX" sz="1200" b="0" i="0" kern="1200" dirty="0">
                <a:solidFill>
                  <a:schemeClr val="tx1"/>
                </a:solidFill>
                <a:effectLst/>
                <a:latin typeface="+mn-lt"/>
                <a:ea typeface="+mn-ea"/>
                <a:cs typeface="+mn-cs"/>
              </a:rPr>
              <a:t> de par 18 síndrome de </a:t>
            </a:r>
            <a:r>
              <a:rPr lang="es-MX" sz="1200" b="0" i="0" kern="1200" dirty="0" err="1">
                <a:solidFill>
                  <a:schemeClr val="tx1"/>
                </a:solidFill>
                <a:effectLst/>
                <a:latin typeface="+mn-lt"/>
                <a:ea typeface="+mn-ea"/>
                <a:cs typeface="+mn-cs"/>
              </a:rPr>
              <a:t>Eduards</a:t>
            </a:r>
            <a:r>
              <a:rPr lang="es-MX" sz="1200" b="0" i="0" kern="1200" dirty="0">
                <a:solidFill>
                  <a:schemeClr val="tx1"/>
                </a:solidFill>
                <a:effectLst/>
                <a:latin typeface="+mn-lt"/>
                <a:ea typeface="+mn-ea"/>
                <a:cs typeface="+mn-cs"/>
              </a:rPr>
              <a:t>: Los síntomas incluyen bajo peso al nacer, cráneo pequeño con una forma anormal y defectos de nacimiento en los órganos, que suelen ser potencialmente mortales.</a:t>
            </a:r>
          </a:p>
          <a:p>
            <a:r>
              <a:rPr lang="es-MX" sz="1200" b="0" i="0" kern="1200" dirty="0" err="1">
                <a:solidFill>
                  <a:schemeClr val="tx1"/>
                </a:solidFill>
                <a:effectLst/>
                <a:latin typeface="+mn-lt"/>
                <a:ea typeface="+mn-ea"/>
                <a:cs typeface="+mn-cs"/>
              </a:rPr>
              <a:t>Trisomio</a:t>
            </a:r>
            <a:r>
              <a:rPr lang="es-MX" sz="1200" b="0" i="0" kern="1200" dirty="0">
                <a:solidFill>
                  <a:schemeClr val="tx1"/>
                </a:solidFill>
                <a:effectLst/>
                <a:latin typeface="+mn-lt"/>
                <a:ea typeface="+mn-ea"/>
                <a:cs typeface="+mn-cs"/>
              </a:rPr>
              <a:t> de par 21 síndrome de Down</a:t>
            </a:r>
            <a:r>
              <a:rPr lang="es-MX" sz="1200" b="0" i="0" kern="1200">
                <a:solidFill>
                  <a:schemeClr val="tx1"/>
                </a:solidFill>
                <a:effectLst/>
                <a:latin typeface="+mn-lt"/>
                <a:ea typeface="+mn-ea"/>
                <a:cs typeface="+mn-cs"/>
              </a:rPr>
              <a:t>:  Esta copia extra cambia la manera en que se desarrollan el cuerpo y el cerebro del bebé, lo que puede causarle tanto problemas mentales como físicos.</a:t>
            </a:r>
            <a:endParaRPr lang="es-MX" sz="1200" b="0" i="0" kern="1200" dirty="0">
              <a:solidFill>
                <a:schemeClr val="tx1"/>
              </a:solidFill>
              <a:effectLst/>
              <a:latin typeface="+mn-lt"/>
              <a:ea typeface="+mn-ea"/>
              <a:cs typeface="+mn-cs"/>
            </a:endParaRPr>
          </a:p>
          <a:p>
            <a:r>
              <a:rPr lang="es-MX" sz="1200" b="0" i="0" kern="1200" dirty="0" err="1">
                <a:solidFill>
                  <a:schemeClr val="tx1"/>
                </a:solidFill>
                <a:effectLst/>
                <a:latin typeface="+mn-lt"/>
                <a:ea typeface="+mn-ea"/>
                <a:cs typeface="+mn-cs"/>
              </a:rPr>
              <a:t>Ademas</a:t>
            </a:r>
            <a:r>
              <a:rPr lang="es-MX" sz="1200" b="0" i="0" kern="1200" dirty="0">
                <a:solidFill>
                  <a:schemeClr val="tx1"/>
                </a:solidFill>
                <a:effectLst/>
                <a:latin typeface="+mn-lt"/>
                <a:ea typeface="+mn-ea"/>
                <a:cs typeface="+mn-cs"/>
              </a:rPr>
              <a:t> es el momento adecuado para realizar esta medición en la semana 12 aunque puede realizarse entre las semanas 11 y 14 del embarazo. Durante la medición debe medirse la Longitud Cráneo Caudal (LCC) o Longitud Céfalo Nalga (LCN), conocida en inglés como Crown </a:t>
            </a:r>
            <a:r>
              <a:rPr lang="es-MX" sz="1200" b="0" i="0" kern="1200" dirty="0" err="1">
                <a:solidFill>
                  <a:schemeClr val="tx1"/>
                </a:solidFill>
                <a:effectLst/>
                <a:latin typeface="+mn-lt"/>
                <a:ea typeface="+mn-ea"/>
                <a:cs typeface="+mn-cs"/>
              </a:rPr>
              <a:t>Rump</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Length</a:t>
            </a:r>
            <a:r>
              <a:rPr lang="es-MX" sz="1200" b="0" i="0" kern="1200" dirty="0">
                <a:solidFill>
                  <a:schemeClr val="tx1"/>
                </a:solidFill>
                <a:effectLst/>
                <a:latin typeface="+mn-lt"/>
                <a:ea typeface="+mn-ea"/>
                <a:cs typeface="+mn-cs"/>
              </a:rPr>
              <a:t> (CRL), para ajustar la edad gestacional.</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70771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Visión</a:t>
            </a:r>
            <a:r>
              <a:rPr lang="en-US" dirty="0"/>
              <a:t> artificial.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52791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Reconocer</a:t>
            </a:r>
            <a:r>
              <a:rPr lang="en-US" dirty="0"/>
              <a:t> </a:t>
            </a:r>
            <a:r>
              <a:rPr lang="en-US" dirty="0" err="1"/>
              <a:t>patrones</a:t>
            </a:r>
            <a:r>
              <a:rPr lang="en-US" dirty="0"/>
              <a:t> que </a:t>
            </a:r>
            <a:r>
              <a:rPr lang="en-US" dirty="0" err="1"/>
              <a:t>nos</a:t>
            </a:r>
            <a:r>
              <a:rPr lang="en-US" dirty="0"/>
              <a:t> </a:t>
            </a:r>
            <a:r>
              <a:rPr lang="en-US" dirty="0" err="1"/>
              <a:t>permitan</a:t>
            </a:r>
            <a:r>
              <a:rPr lang="en-US" dirty="0"/>
              <a:t> </a:t>
            </a:r>
            <a:r>
              <a:rPr lang="en-US" dirty="0" err="1"/>
              <a:t>identificar</a:t>
            </a:r>
            <a:r>
              <a:rPr lang="en-US" dirty="0"/>
              <a:t> </a:t>
            </a:r>
            <a:r>
              <a:rPr lang="en-US" dirty="0" err="1"/>
              <a:t>estructuras</a:t>
            </a:r>
            <a:r>
              <a:rPr lang="en-US" dirty="0"/>
              <a:t> o </a:t>
            </a:r>
            <a:r>
              <a:rPr lang="en-US" dirty="0" err="1"/>
              <a:t>diagnosticar</a:t>
            </a:r>
            <a:r>
              <a:rPr lang="en-US" dirty="0"/>
              <a:t> </a:t>
            </a:r>
            <a:r>
              <a:rPr lang="en-US" dirty="0" err="1"/>
              <a:t>patologas</a:t>
            </a:r>
            <a:r>
              <a:rPr lang="en-US" dirty="0"/>
              <a:t> de forma </a:t>
            </a:r>
            <a:r>
              <a:rPr lang="en-US" dirty="0" err="1"/>
              <a:t>automática</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11541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Redes </a:t>
            </a:r>
            <a:r>
              <a:rPr lang="en-US" dirty="0" err="1"/>
              <a:t>neuronales</a:t>
            </a:r>
            <a:r>
              <a:rPr lang="en-US" dirty="0"/>
              <a:t> </a:t>
            </a:r>
            <a:r>
              <a:rPr lang="en-US" dirty="0" err="1"/>
              <a:t>convolucionales</a:t>
            </a:r>
            <a:r>
              <a:rPr lang="en-US" dirty="0"/>
              <a:t> CNN.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495030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Nos </a:t>
            </a:r>
            <a:r>
              <a:rPr lang="en-US" dirty="0" err="1"/>
              <a:t>volvemos</a:t>
            </a:r>
            <a:r>
              <a:rPr lang="en-US" dirty="0"/>
              <a:t> a </a:t>
            </a:r>
            <a:r>
              <a:rPr lang="en-US" dirty="0" err="1"/>
              <a:t>parar</a:t>
            </a:r>
            <a:r>
              <a:rPr lang="en-US" dirty="0"/>
              <a:t> </a:t>
            </a:r>
            <a:r>
              <a:rPr lang="en-US" dirty="0" err="1"/>
              <a:t>en</a:t>
            </a:r>
            <a:r>
              <a:rPr lang="en-US" dirty="0"/>
              <a:t> la parte que </a:t>
            </a:r>
            <a:r>
              <a:rPr lang="en-US" dirty="0" err="1"/>
              <a:t>nos</a:t>
            </a:r>
            <a:r>
              <a:rPr lang="en-US" dirty="0"/>
              <a:t> </a:t>
            </a:r>
            <a:r>
              <a:rPr lang="en-US" dirty="0" err="1"/>
              <a:t>es</a:t>
            </a:r>
            <a:r>
              <a:rPr lang="en-US" dirty="0"/>
              <a:t> de </a:t>
            </a:r>
            <a:r>
              <a:rPr lang="en-US" dirty="0" err="1"/>
              <a:t>interés</a:t>
            </a:r>
            <a:r>
              <a:rPr lang="en-US" dirty="0"/>
              <a:t> para la </a:t>
            </a:r>
            <a:r>
              <a:rPr lang="en-US" dirty="0" err="1"/>
              <a:t>materia</a:t>
            </a:r>
            <a:r>
              <a:rPr lang="en-US" dirty="0"/>
              <a:t>: </a:t>
            </a:r>
            <a:r>
              <a:rPr lang="en-US" dirty="0" err="1"/>
              <a:t>Señales</a:t>
            </a:r>
            <a:r>
              <a:rPr lang="en-US" dirty="0"/>
              <a:t> </a:t>
            </a:r>
            <a:r>
              <a:rPr lang="en-US" dirty="0" err="1"/>
              <a:t>Eléctricas</a:t>
            </a:r>
            <a:r>
              <a:rPr lang="en-US" dirty="0"/>
              <a:t>, que se define </a:t>
            </a:r>
            <a:r>
              <a:rPr lang="en-US" dirty="0" err="1"/>
              <a:t>como</a:t>
            </a:r>
            <a:r>
              <a:rPr lang="en-US" dirty="0"/>
              <a:t> "</a:t>
            </a:r>
            <a:r>
              <a:rPr lang="en-US" dirty="0" err="1"/>
              <a:t>variaciones</a:t>
            </a:r>
            <a:r>
              <a:rPr lang="en-US" dirty="0"/>
              <a:t> de </a:t>
            </a:r>
            <a:r>
              <a:rPr lang="en-US" dirty="0" err="1"/>
              <a:t>corriente</a:t>
            </a:r>
            <a:r>
              <a:rPr lang="en-US" dirty="0"/>
              <a:t> o </a:t>
            </a:r>
            <a:r>
              <a:rPr lang="en-US" dirty="0" err="1"/>
              <a:t>voltaje</a:t>
            </a:r>
            <a:r>
              <a:rPr lang="en-US" dirty="0"/>
              <a:t> </a:t>
            </a:r>
            <a:r>
              <a:rPr lang="en-US" dirty="0" err="1"/>
              <a:t>en</a:t>
            </a:r>
            <a:r>
              <a:rPr lang="en-US" dirty="0"/>
              <a:t> un </a:t>
            </a:r>
            <a:r>
              <a:rPr lang="en-US" dirty="0" err="1"/>
              <a:t>circuito</a:t>
            </a:r>
            <a:r>
              <a:rPr lang="en-US" dirty="0"/>
              <a:t> </a:t>
            </a:r>
            <a:r>
              <a:rPr lang="en-US" dirty="0" err="1"/>
              <a:t>eléctrico</a:t>
            </a:r>
            <a:r>
              <a:rPr lang="en-US" dirty="0"/>
              <a:t>"</a:t>
            </a:r>
          </a:p>
          <a:p>
            <a:endParaRPr lang="en-US" dirty="0"/>
          </a:p>
          <a:p>
            <a:r>
              <a:rPr lang="en-US" dirty="0"/>
              <a:t>Pero </a:t>
            </a:r>
            <a:r>
              <a:rPr lang="en-US" dirty="0" err="1"/>
              <a:t>como</a:t>
            </a:r>
            <a:r>
              <a:rPr lang="en-US" dirty="0"/>
              <a:t> </a:t>
            </a:r>
            <a:r>
              <a:rPr lang="en-US" dirty="0" err="1"/>
              <a:t>spoileamos</a:t>
            </a:r>
            <a:r>
              <a:rPr lang="en-US" dirty="0"/>
              <a:t> </a:t>
            </a:r>
            <a:r>
              <a:rPr lang="en-US" dirty="0" err="1"/>
              <a:t>anteriormente</a:t>
            </a:r>
            <a:r>
              <a:rPr lang="en-US" dirty="0"/>
              <a:t> </a:t>
            </a:r>
            <a:r>
              <a:rPr lang="en-US" dirty="0" err="1"/>
              <a:t>en</a:t>
            </a:r>
            <a:r>
              <a:rPr lang="en-US" dirty="0"/>
              <a:t> las </a:t>
            </a:r>
            <a:r>
              <a:rPr lang="en-US" dirty="0" err="1"/>
              <a:t>clases</a:t>
            </a:r>
            <a:r>
              <a:rPr lang="en-US" dirty="0"/>
              <a:t> de </a:t>
            </a:r>
            <a:r>
              <a:rPr lang="en-US" dirty="0" err="1"/>
              <a:t>Sebas</a:t>
            </a:r>
            <a:r>
              <a:rPr lang="en-US" dirty="0"/>
              <a:t>, gran parte de </a:t>
            </a:r>
            <a:r>
              <a:rPr lang="en-US" dirty="0" err="1"/>
              <a:t>su</a:t>
            </a:r>
            <a:r>
              <a:rPr lang="en-US" dirty="0"/>
              <a:t> </a:t>
            </a:r>
            <a:r>
              <a:rPr lang="en-US" dirty="0" err="1"/>
              <a:t>definición</a:t>
            </a:r>
            <a:r>
              <a:rPr lang="en-US" dirty="0"/>
              <a:t> </a:t>
            </a:r>
            <a:r>
              <a:rPr lang="en-US" dirty="0" err="1"/>
              <a:t>podemos</a:t>
            </a:r>
            <a:r>
              <a:rPr lang="en-US" dirty="0"/>
              <a:t> </a:t>
            </a:r>
            <a:r>
              <a:rPr lang="en-US" dirty="0" err="1"/>
              <a:t>encontrarla</a:t>
            </a:r>
            <a:r>
              <a:rPr lang="en-US" dirty="0"/>
              <a:t> </a:t>
            </a:r>
            <a:r>
              <a:rPr lang="en-US" dirty="0" err="1"/>
              <a:t>explicada</a:t>
            </a:r>
            <a:r>
              <a:rPr lang="en-US" dirty="0"/>
              <a:t> con </a:t>
            </a:r>
            <a:r>
              <a:rPr lang="en-US" dirty="0" err="1"/>
              <a:t>modelos</a:t>
            </a:r>
            <a:r>
              <a:rPr lang="en-US" dirty="0"/>
              <a:t> </a:t>
            </a:r>
            <a:r>
              <a:rPr lang="en-US" dirty="0" err="1"/>
              <a:t>matemáticos</a:t>
            </a:r>
            <a:r>
              <a:rPr lang="en-US" dirty="0"/>
              <a:t> y </a:t>
            </a:r>
            <a:r>
              <a:rPr lang="en-US" dirty="0" err="1"/>
              <a:t>estadísticos</a:t>
            </a:r>
            <a:r>
              <a:rPr lang="en-US" dirty="0"/>
              <a:t>. </a:t>
            </a:r>
            <a:r>
              <a:rPr lang="en-US" dirty="0" err="1"/>
              <a:t>Así</a:t>
            </a:r>
            <a:r>
              <a:rPr lang="en-US" dirty="0"/>
              <a:t> que no </a:t>
            </a:r>
            <a:r>
              <a:rPr lang="en-US" dirty="0" err="1"/>
              <a:t>obviemos</a:t>
            </a:r>
            <a:r>
              <a:rPr lang="en-US" dirty="0"/>
              <a:t> </a:t>
            </a:r>
            <a:r>
              <a:rPr lang="en-US" dirty="0" err="1"/>
              <a:t>esta</a:t>
            </a:r>
            <a:r>
              <a:rPr lang="en-US" dirty="0"/>
              <a:t> </a:t>
            </a:r>
            <a:r>
              <a:rPr lang="en-US" dirty="0" err="1"/>
              <a:t>información</a:t>
            </a:r>
            <a:r>
              <a:rPr lang="en-US" dirty="0"/>
              <a:t> que </a:t>
            </a:r>
            <a:r>
              <a:rPr lang="en-US" dirty="0" err="1"/>
              <a:t>nos</a:t>
            </a:r>
            <a:r>
              <a:rPr lang="en-US" dirty="0"/>
              <a:t> </a:t>
            </a:r>
            <a:r>
              <a:rPr lang="en-US" dirty="0" err="1"/>
              <a:t>provee</a:t>
            </a:r>
            <a:r>
              <a:rPr lang="en-US" dirty="0"/>
              <a:t> </a:t>
            </a:r>
            <a:r>
              <a:rPr lang="en-US" dirty="0" err="1"/>
              <a:t>ChatGPT</a:t>
            </a:r>
            <a:r>
              <a:rPr lang="en-US" dirty="0"/>
              <a:t> </a:t>
            </a:r>
            <a:r>
              <a:rPr lang="en-US" dirty="0" err="1"/>
              <a:t>acerca</a:t>
            </a:r>
            <a:r>
              <a:rPr lang="en-US" dirty="0"/>
              <a:t> de que </a:t>
            </a:r>
            <a:r>
              <a:rPr lang="en-US" dirty="0" err="1"/>
              <a:t>una</a:t>
            </a:r>
            <a:r>
              <a:rPr lang="en-US" dirty="0"/>
              <a:t> </a:t>
            </a:r>
            <a:r>
              <a:rPr lang="en-US" dirty="0" err="1"/>
              <a:t>señal</a:t>
            </a:r>
            <a:r>
              <a:rPr lang="en-US" dirty="0"/>
              <a:t> </a:t>
            </a:r>
            <a:r>
              <a:rPr lang="en-US" dirty="0" err="1"/>
              <a:t>puede</a:t>
            </a:r>
            <a:r>
              <a:rPr lang="en-US" dirty="0"/>
              <a:t> </a:t>
            </a:r>
            <a:r>
              <a:rPr lang="en-US" dirty="0" err="1"/>
              <a:t>ser</a:t>
            </a:r>
            <a:r>
              <a:rPr lang="en-US" dirty="0"/>
              <a:t> </a:t>
            </a:r>
            <a:r>
              <a:rPr lang="en-US" dirty="0" err="1"/>
              <a:t>entendida</a:t>
            </a:r>
            <a:r>
              <a:rPr lang="en-US" dirty="0"/>
              <a:t> </a:t>
            </a:r>
            <a:r>
              <a:rPr lang="en-US" dirty="0" err="1"/>
              <a:t>como</a:t>
            </a:r>
            <a:r>
              <a:rPr lang="en-US" dirty="0"/>
              <a:t> "</a:t>
            </a:r>
            <a:r>
              <a:rPr lang="en-US" dirty="0" err="1"/>
              <a:t>una</a:t>
            </a:r>
            <a:r>
              <a:rPr lang="en-US" dirty="0"/>
              <a:t> </a:t>
            </a:r>
            <a:r>
              <a:rPr lang="en-US" dirty="0" err="1"/>
              <a:t>función</a:t>
            </a:r>
            <a:r>
              <a:rPr lang="en-US" dirty="0"/>
              <a:t> que </a:t>
            </a:r>
            <a:r>
              <a:rPr lang="en-US" dirty="0" err="1"/>
              <a:t>varía</a:t>
            </a:r>
            <a:r>
              <a:rPr lang="en-US" dirty="0"/>
              <a:t> </a:t>
            </a:r>
            <a:r>
              <a:rPr lang="en-US" dirty="0" err="1"/>
              <a:t>en</a:t>
            </a:r>
            <a:r>
              <a:rPr lang="en-US" dirty="0"/>
              <a:t> </a:t>
            </a:r>
            <a:r>
              <a:rPr lang="en-US" dirty="0" err="1"/>
              <a:t>relación</a:t>
            </a:r>
            <a:r>
              <a:rPr lang="en-US" dirty="0"/>
              <a:t> con </a:t>
            </a:r>
            <a:r>
              <a:rPr lang="en-US" dirty="0" err="1"/>
              <a:t>una</a:t>
            </a:r>
            <a:r>
              <a:rPr lang="en-US" dirty="0"/>
              <a:t> variable </a:t>
            </a:r>
            <a:r>
              <a:rPr lang="en-US" dirty="0" err="1"/>
              <a:t>independiente</a:t>
            </a:r>
            <a:r>
              <a:rPr lang="en-US" dirty="0"/>
              <a:t>, </a:t>
            </a:r>
            <a:r>
              <a:rPr lang="en-US" dirty="0" err="1"/>
              <a:t>como</a:t>
            </a:r>
            <a:r>
              <a:rPr lang="en-US" dirty="0"/>
              <a:t> el </a:t>
            </a:r>
            <a:r>
              <a:rPr lang="en-US" dirty="0" err="1"/>
              <a:t>tiempo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resumen, con estas dos fuentes, podemos armar una buena definición de lo qué es una señal.</a:t>
            </a:r>
          </a:p>
          <a:p>
            <a:endParaRPr lang="en-US"/>
          </a:p>
          <a:p>
            <a:r>
              <a:rPr lang="en-US"/>
              <a:t>Por eso vamos a resaltar 3 partes importantes anteriormente mencionadas: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Las señales son variaciones de ENERGÍA (eléctrica principalmente). ChatGPT dijo que hay "variaciones de corriente o voltaje en un circuito eléctrico", es decir, hay variaciones de energía.</a:t>
            </a:r>
          </a:p>
          <a:p>
            <a:endParaRPr lang="en-US"/>
          </a:p>
          <a:p>
            <a:r>
              <a:rPr lang="en-US"/>
              <a:t>2) TRANSMISIÓN - RECEPCIÓN de energía. Esto implica que hay una FUENTE (¿circuito eléctico?) que transmite y se necesita de un RECEPTOR (¿sensores?) que puedan interpretar la energía generada.</a:t>
            </a:r>
          </a:p>
          <a:p>
            <a:endParaRPr lang="en-US"/>
          </a:p>
          <a:p>
            <a:r>
              <a:rPr lang="en-US"/>
              <a:t>3) Las señales varían con el TIEMPO, hay cambios de energía (información) de manera dinámica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7.sv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47.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6.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71.jpg"/></Relationships>
</file>

<file path=ppt/slides/_rels/slide6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0" name="TextBox 15"/>
          <p:cNvSpPr txBox="1"/>
          <p:nvPr/>
        </p:nvSpPr>
        <p:spPr>
          <a:xfrm>
            <a:off x="5972938" y="1000125"/>
            <a:ext cx="11286362" cy="4893647"/>
          </a:xfrm>
          <a:prstGeom prst="rect">
            <a:avLst/>
          </a:prstGeom>
        </p:spPr>
        <p:txBody>
          <a:bodyPr lIns="0" tIns="0" rIns="0" bIns="0" rtlCol="0" anchor="t">
            <a:spAutoFit/>
          </a:bodyPr>
          <a:lstStyle/>
          <a:p>
            <a:pPr algn="r">
              <a:lnSpc>
                <a:spcPts val="9000"/>
              </a:lnSpc>
            </a:pPr>
            <a:r>
              <a:rPr lang="en-US" sz="7500" dirty="0">
                <a:solidFill>
                  <a:schemeClr val="bg1"/>
                </a:solidFill>
                <a:latin typeface="Agrandir Narrow Bold"/>
              </a:rPr>
              <a:t>INTRODUCCIÓN</a:t>
            </a:r>
          </a:p>
          <a:p>
            <a:pPr algn="r">
              <a:lnSpc>
                <a:spcPts val="9000"/>
              </a:lnSpc>
            </a:pPr>
            <a:r>
              <a:rPr lang="en-US" sz="6600" dirty="0">
                <a:solidFill>
                  <a:schemeClr val="bg1"/>
                </a:solidFill>
                <a:latin typeface="Agrandir Narrow Bold"/>
              </a:rPr>
              <a:t>AL</a:t>
            </a:r>
            <a:r>
              <a:rPr lang="en-US" sz="7500" dirty="0">
                <a:solidFill>
                  <a:schemeClr val="bg1"/>
                </a:solidFill>
                <a:latin typeface="Agrandir Narrow Bold"/>
              </a:rPr>
              <a:t> </a:t>
            </a:r>
            <a:r>
              <a:rPr lang="en-US" sz="6600" dirty="0" smtClean="0">
                <a:solidFill>
                  <a:schemeClr val="bg1"/>
                </a:solidFill>
                <a:latin typeface="Agrandir Narrow Bold"/>
              </a:rPr>
              <a:t>PROCESAMIENTO </a:t>
            </a:r>
            <a:r>
              <a:rPr lang="en-US" sz="7200" dirty="0" smtClean="0">
                <a:solidFill>
                  <a:schemeClr val="bg1"/>
                </a:solidFill>
                <a:latin typeface="Agrandir Narrow Bold"/>
              </a:rPr>
              <a:t>DE </a:t>
            </a:r>
            <a:r>
              <a:rPr lang="en-US" sz="7200" dirty="0">
                <a:solidFill>
                  <a:schemeClr val="bg1"/>
                </a:solidFill>
                <a:latin typeface="Agrandir Narrow Bold"/>
              </a:rPr>
              <a:t>SEÑALES </a:t>
            </a:r>
            <a:r>
              <a:rPr lang="en-US" sz="7200" dirty="0" smtClean="0">
                <a:solidFill>
                  <a:schemeClr val="bg1"/>
                </a:solidFill>
                <a:latin typeface="Agrandir Narrow Bold"/>
              </a:rPr>
              <a:t>E IMÁGENES</a:t>
            </a:r>
          </a:p>
          <a:p>
            <a:pPr algn="r"/>
            <a:r>
              <a:rPr lang="en-US" sz="9600" dirty="0" smtClean="0">
                <a:solidFill>
                  <a:schemeClr val="bg1"/>
                </a:solidFill>
                <a:latin typeface="Agrandir Narrow Bold"/>
              </a:rPr>
              <a:t>BIOMÉDICAS</a:t>
            </a:r>
            <a:endParaRPr lang="en-US" sz="17300" dirty="0">
              <a:solidFill>
                <a:schemeClr val="bg1"/>
              </a:solidFill>
              <a:latin typeface="Agrandir Narrow Bold"/>
            </a:endParaRPr>
          </a:p>
        </p:txBody>
      </p:sp>
      <p:sp>
        <p:nvSpPr>
          <p:cNvPr id="33" name="TextBox 4"/>
          <p:cNvSpPr txBox="1"/>
          <p:nvPr/>
        </p:nvSpPr>
        <p:spPr>
          <a:xfrm>
            <a:off x="11723075" y="6968486"/>
            <a:ext cx="5121506" cy="384721"/>
          </a:xfrm>
          <a:prstGeom prst="rect">
            <a:avLst/>
          </a:prstGeom>
        </p:spPr>
        <p:txBody>
          <a:bodyPr lIns="0" tIns="0" rIns="0" bIns="0" rtlCol="0" anchor="ctr">
            <a:spAutoFit/>
          </a:bodyPr>
          <a:lstStyle/>
          <a:p>
            <a:pPr algn="ctr">
              <a:lnSpc>
                <a:spcPts val="2995"/>
              </a:lnSpc>
            </a:pPr>
            <a:r>
              <a:rPr lang="en-US" sz="2400" b="1" dirty="0" err="1">
                <a:solidFill>
                  <a:srgbClr val="2E9A9F"/>
                </a:solidFill>
                <a:latin typeface="Agrandir Narrow" panose="020B0604020202020204" charset="0"/>
                <a:cs typeface="Arial" panose="020B0604020202020204" pitchFamily="34" charset="0"/>
              </a:rPr>
              <a:t>Bioing</a:t>
            </a:r>
            <a:r>
              <a:rPr lang="en-US" sz="2400" b="1" dirty="0">
                <a:solidFill>
                  <a:srgbClr val="2E9A9F"/>
                </a:solidFill>
                <a:latin typeface="Agrandir Narrow" panose="020B0604020202020204" charset="0"/>
                <a:cs typeface="Arial" panose="020B0604020202020204" pitchFamily="34" charset="0"/>
              </a:rPr>
              <a:t>. Aylin Vazquez Chenlo</a:t>
            </a:r>
          </a:p>
        </p:txBody>
      </p:sp>
      <p:grpSp>
        <p:nvGrpSpPr>
          <p:cNvPr id="42" name="Grupo 41"/>
          <p:cNvGrpSpPr/>
          <p:nvPr/>
        </p:nvGrpSpPr>
        <p:grpSpPr>
          <a:xfrm>
            <a:off x="11201400" y="8801100"/>
            <a:ext cx="5643181" cy="384721"/>
            <a:chOff x="9982199" y="8077846"/>
            <a:chExt cx="5643181" cy="384721"/>
          </a:xfrm>
        </p:grpSpPr>
        <p:sp>
          <p:nvSpPr>
            <p:cNvPr id="43" name="AutoShape 3"/>
            <p:cNvSpPr/>
            <p:nvPr/>
          </p:nvSpPr>
          <p:spPr>
            <a:xfrm>
              <a:off x="9982199" y="8241631"/>
              <a:ext cx="5643181" cy="0"/>
            </a:xfrm>
            <a:prstGeom prst="line">
              <a:avLst/>
            </a:prstGeom>
            <a:ln w="1079500" cap="rnd">
              <a:solidFill>
                <a:srgbClr val="FFDE59"/>
              </a:solidFill>
              <a:prstDash val="solid"/>
              <a:headEnd type="none" w="sm" len="sm"/>
              <a:tailEnd type="none" w="sm" len="sm"/>
            </a:ln>
          </p:spPr>
        </p:sp>
        <p:sp>
          <p:nvSpPr>
            <p:cNvPr id="44" name="TextBox 4"/>
            <p:cNvSpPr txBox="1"/>
            <p:nvPr/>
          </p:nvSpPr>
          <p:spPr>
            <a:xfrm>
              <a:off x="10243037" y="8077846"/>
              <a:ext cx="5121506" cy="384721"/>
            </a:xfrm>
            <a:prstGeom prst="rect">
              <a:avLst/>
            </a:prstGeom>
          </p:spPr>
          <p:txBody>
            <a:bodyPr lIns="0" tIns="0" rIns="0" bIns="0" rtlCol="0" anchor="ctr">
              <a:spAutoFit/>
            </a:bodyPr>
            <a:lstStyle/>
            <a:p>
              <a:pPr algn="ctr">
                <a:lnSpc>
                  <a:spcPts val="2995"/>
                </a:lnSpc>
              </a:pPr>
              <a:r>
                <a:rPr lang="en-US" sz="2995" dirty="0" err="1">
                  <a:solidFill>
                    <a:srgbClr val="000000"/>
                  </a:solidFill>
                  <a:latin typeface="Agrandir Narrow Bold"/>
                </a:rPr>
                <a:t>Bioingeniería</a:t>
              </a:r>
              <a:r>
                <a:rPr lang="en-US" sz="2995" dirty="0">
                  <a:solidFill>
                    <a:srgbClr val="000000"/>
                  </a:solidFill>
                  <a:latin typeface="Agrandir Narrow Bold"/>
                </a:rPr>
                <a:t> - 2024 Q1</a:t>
              </a:r>
            </a:p>
          </p:txBody>
        </p:sp>
      </p:grpSp>
      <p:grpSp>
        <p:nvGrpSpPr>
          <p:cNvPr id="47" name="Grupo 46"/>
          <p:cNvGrpSpPr/>
          <p:nvPr/>
        </p:nvGrpSpPr>
        <p:grpSpPr>
          <a:xfrm>
            <a:off x="-1371600" y="1485900"/>
            <a:ext cx="9144001" cy="8439150"/>
            <a:chOff x="-1371600" y="1485900"/>
            <a:chExt cx="9144001" cy="8439150"/>
          </a:xfrm>
        </p:grpSpPr>
        <p:sp>
          <p:nvSpPr>
            <p:cNvPr id="48" name="Freeform 8"/>
            <p:cNvSpPr/>
            <p:nvPr/>
          </p:nvSpPr>
          <p:spPr>
            <a:xfrm>
              <a:off x="3657601" y="3495832"/>
              <a:ext cx="4114800" cy="6429218"/>
            </a:xfrm>
            <a:prstGeom prst="flowChartAlternateProcess">
              <a:avLst/>
            </a:prstGeom>
            <a:blipFill>
              <a:blip r:embed="rId3"/>
              <a:srcRect/>
              <a:stretch>
                <a:fillRect l="-1673" t="-815" r="-164557"/>
              </a:stretch>
            </a:blipFill>
          </p:spPr>
        </p:sp>
        <p:sp>
          <p:nvSpPr>
            <p:cNvPr id="49" name="Freeform 7"/>
            <p:cNvSpPr/>
            <p:nvPr/>
          </p:nvSpPr>
          <p:spPr>
            <a:xfrm>
              <a:off x="-1371600" y="3987809"/>
              <a:ext cx="5729799" cy="5796523"/>
            </a:xfrm>
            <a:custGeom>
              <a:avLst/>
              <a:gdLst/>
              <a:ahLst/>
              <a:cxnLst/>
              <a:rect l="l" t="t" r="r" b="b"/>
              <a:pathLst>
                <a:path w="5729799" h="5796523">
                  <a:moveTo>
                    <a:pt x="0" y="0"/>
                  </a:moveTo>
                  <a:lnTo>
                    <a:pt x="5729799" y="0"/>
                  </a:lnTo>
                  <a:lnTo>
                    <a:pt x="5729799" y="5796523"/>
                  </a:lnTo>
                  <a:lnTo>
                    <a:pt x="0" y="5796523"/>
                  </a:lnTo>
                  <a:lnTo>
                    <a:pt x="0" y="0"/>
                  </a:lnTo>
                  <a:close/>
                </a:path>
              </a:pathLst>
            </a:custGeom>
            <a:blipFill>
              <a:blip r:embed="rId4"/>
              <a:stretch>
                <a:fillRect l="-26238" r="-40825"/>
              </a:stretch>
            </a:blipFill>
          </p:spPr>
        </p:sp>
        <p:sp>
          <p:nvSpPr>
            <p:cNvPr id="50" name="Freeform 8"/>
            <p:cNvSpPr/>
            <p:nvPr/>
          </p:nvSpPr>
          <p:spPr>
            <a:xfrm>
              <a:off x="3657601" y="4914900"/>
              <a:ext cx="4114800" cy="2724150"/>
            </a:xfrm>
            <a:prstGeom prst="flowChartAlternateProcess">
              <a:avLst/>
            </a:prstGeom>
            <a:blipFill>
              <a:blip r:embed="rId3"/>
              <a:srcRect/>
              <a:stretch>
                <a:fillRect l="-1673" t="-54016" r="-164557" b="-83915"/>
              </a:stretch>
            </a:blipFill>
          </p:spPr>
        </p:sp>
        <p:sp>
          <p:nvSpPr>
            <p:cNvPr id="51" name="Freeform 8"/>
            <p:cNvSpPr/>
            <p:nvPr/>
          </p:nvSpPr>
          <p:spPr>
            <a:xfrm>
              <a:off x="3657600" y="1485900"/>
              <a:ext cx="4114800" cy="3657600"/>
            </a:xfrm>
            <a:prstGeom prst="triangle">
              <a:avLst/>
            </a:prstGeom>
            <a:blipFill>
              <a:blip r:embed="rId3"/>
              <a:srcRect/>
              <a:stretch>
                <a:fillRect l="-1672" t="53523" r="-164559" b="-130731"/>
              </a:stretch>
            </a:blipFill>
          </p:spPr>
        </p:sp>
      </p:grpSp>
      <p:sp>
        <p:nvSpPr>
          <p:cNvPr id="52" name="Freeform 6"/>
          <p:cNvSpPr/>
          <p:nvPr/>
        </p:nvSpPr>
        <p:spPr>
          <a:xfrm>
            <a:off x="943808" y="685200"/>
            <a:ext cx="3047911" cy="1496626"/>
          </a:xfrm>
          <a:custGeom>
            <a:avLst/>
            <a:gdLst/>
            <a:ahLst/>
            <a:cxnLst/>
            <a:rect l="l" t="t" r="r" b="b"/>
            <a:pathLst>
              <a:path w="3047911" h="1496626">
                <a:moveTo>
                  <a:pt x="0" y="0"/>
                </a:moveTo>
                <a:lnTo>
                  <a:pt x="3047911" y="0"/>
                </a:lnTo>
                <a:lnTo>
                  <a:pt x="3047911" y="1496625"/>
                </a:lnTo>
                <a:lnTo>
                  <a:pt x="0" y="1496625"/>
                </a:lnTo>
                <a:lnTo>
                  <a:pt x="0" y="0"/>
                </a:lnTo>
                <a:close/>
              </a:path>
            </a:pathLst>
          </a:custGeom>
          <a:blipFill>
            <a:blip r:embed="rId5"/>
            <a:stretch>
              <a:fillRect/>
            </a:stretch>
          </a:blipFill>
        </p:spPr>
      </p:sp>
      <p:sp>
        <p:nvSpPr>
          <p:cNvPr id="53" name="TextBox 4"/>
          <p:cNvSpPr txBox="1"/>
          <p:nvPr/>
        </p:nvSpPr>
        <p:spPr>
          <a:xfrm>
            <a:off x="11723075" y="6474978"/>
            <a:ext cx="5121506" cy="384721"/>
          </a:xfrm>
          <a:prstGeom prst="rect">
            <a:avLst/>
          </a:prstGeom>
        </p:spPr>
        <p:txBody>
          <a:bodyPr lIns="0" tIns="0" rIns="0" bIns="0" rtlCol="0" anchor="ctr">
            <a:spAutoFit/>
          </a:bodyPr>
          <a:lstStyle/>
          <a:p>
            <a:pPr algn="ctr">
              <a:lnSpc>
                <a:spcPts val="2995"/>
              </a:lnSpc>
            </a:pPr>
            <a:r>
              <a:rPr lang="en-US" sz="2400" b="1" dirty="0" err="1" smtClean="0">
                <a:solidFill>
                  <a:srgbClr val="2E9A9F"/>
                </a:solidFill>
                <a:latin typeface="Agrandir Narrow" panose="020B0604020202020204" charset="0"/>
                <a:cs typeface="Arial" panose="020B0604020202020204" pitchFamily="34" charset="0"/>
              </a:rPr>
              <a:t>Lic</a:t>
            </a:r>
            <a:r>
              <a:rPr lang="en-US" sz="2400" b="1" dirty="0" smtClean="0">
                <a:solidFill>
                  <a:srgbClr val="2E9A9F"/>
                </a:solidFill>
                <a:latin typeface="Agrandir Narrow" panose="020B0604020202020204" charset="0"/>
                <a:cs typeface="Arial" panose="020B0604020202020204" pitchFamily="34" charset="0"/>
              </a:rPr>
              <a:t>. </a:t>
            </a:r>
            <a:r>
              <a:rPr lang="en-US" sz="2400" b="1" dirty="0" smtClean="0">
                <a:solidFill>
                  <a:srgbClr val="2E9A9F"/>
                </a:solidFill>
                <a:latin typeface="Agrandir Narrow" panose="020B0604020202020204" charset="0"/>
                <a:cs typeface="Arial" panose="020B0604020202020204" pitchFamily="34" charset="0"/>
              </a:rPr>
              <a:t>Roberto </a:t>
            </a:r>
            <a:r>
              <a:rPr lang="en-US" sz="2400" b="1" dirty="0" err="1" smtClean="0">
                <a:solidFill>
                  <a:srgbClr val="2E9A9F"/>
                </a:solidFill>
                <a:latin typeface="Agrandir Narrow" panose="020B0604020202020204" charset="0"/>
                <a:cs typeface="Arial" panose="020B0604020202020204" pitchFamily="34" charset="0"/>
              </a:rPr>
              <a:t>Sebastián</a:t>
            </a:r>
            <a:r>
              <a:rPr lang="en-US" sz="2400" b="1" dirty="0" smtClean="0">
                <a:solidFill>
                  <a:srgbClr val="2E9A9F"/>
                </a:solidFill>
                <a:latin typeface="Agrandir Narrow" panose="020B0604020202020204" charset="0"/>
                <a:cs typeface="Arial" panose="020B0604020202020204" pitchFamily="34" charset="0"/>
              </a:rPr>
              <a:t> </a:t>
            </a:r>
            <a:r>
              <a:rPr lang="en-US" sz="2400" b="1" dirty="0" err="1" smtClean="0">
                <a:solidFill>
                  <a:srgbClr val="2E9A9F"/>
                </a:solidFill>
                <a:latin typeface="Agrandir Narrow" panose="020B0604020202020204" charset="0"/>
                <a:cs typeface="Arial" panose="020B0604020202020204" pitchFamily="34" charset="0"/>
              </a:rPr>
              <a:t>Tomás</a:t>
            </a:r>
            <a:endParaRPr lang="en-US" sz="2400" b="1" dirty="0">
              <a:solidFill>
                <a:srgbClr val="2E9A9F"/>
              </a:solidFill>
              <a:latin typeface="Agrandir Narrow" panose="020B060402020202020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724150"/>
          </a:xfrm>
          <a:prstGeom prst="rect">
            <a:avLst/>
          </a:prstGeom>
        </p:spPr>
        <p:txBody>
          <a:bodyPr lIns="0" tIns="0" rIns="0" bIns="0" rtlCol="0" anchor="t">
            <a:spAutoFit/>
          </a:bodyPr>
          <a:lstStyle/>
          <a:p>
            <a:pPr marL="0" lvl="0" indent="0" algn="ctr">
              <a:lnSpc>
                <a:spcPts val="18000"/>
              </a:lnSpc>
              <a:spcBef>
                <a:spcPct val="0"/>
              </a:spcBef>
            </a:pPr>
            <a:r>
              <a:rPr lang="en-US" sz="15000">
                <a:solidFill>
                  <a:srgbClr val="00C4CC"/>
                </a:solidFill>
                <a:latin typeface="Agrandir Narrow Bold"/>
              </a:rPr>
              <a:t>BIO</a:t>
            </a:r>
            <a:r>
              <a:rPr lang="en-US" sz="15000">
                <a:solidFill>
                  <a:srgbClr val="01558A"/>
                </a:solidFill>
                <a:latin typeface="Agrandir Narrow Bold"/>
              </a:rPr>
              <a:t>SEÑALES</a:t>
            </a:r>
          </a:p>
        </p:txBody>
      </p:sp>
      <p:sp>
        <p:nvSpPr>
          <p:cNvPr id="3" name="TextBox 3"/>
          <p:cNvSpPr txBox="1"/>
          <p:nvPr/>
        </p:nvSpPr>
        <p:spPr>
          <a:xfrm>
            <a:off x="1748084" y="8492509"/>
            <a:ext cx="236741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eléctrica</a:t>
            </a:r>
            <a:endParaRPr lang="en-US" sz="4000" dirty="0">
              <a:solidFill>
                <a:srgbClr val="00C4CC"/>
              </a:solidFill>
              <a:latin typeface="Open Sans"/>
            </a:endParaRPr>
          </a:p>
        </p:txBody>
      </p:sp>
      <p:sp>
        <p:nvSpPr>
          <p:cNvPr id="4" name="TextBox 4"/>
          <p:cNvSpPr txBox="1"/>
          <p:nvPr/>
        </p:nvSpPr>
        <p:spPr>
          <a:xfrm>
            <a:off x="5473725" y="8492509"/>
            <a:ext cx="734055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cuerpo</a:t>
            </a:r>
            <a:r>
              <a:rPr lang="en-US" sz="4000" dirty="0">
                <a:solidFill>
                  <a:srgbClr val="00C4CC"/>
                </a:solidFill>
                <a:latin typeface="Open Sans"/>
              </a:rPr>
              <a:t> </a:t>
            </a:r>
            <a:r>
              <a:rPr lang="en-US" sz="4000" dirty="0" err="1">
                <a:solidFill>
                  <a:srgbClr val="00C4CC"/>
                </a:solidFill>
                <a:latin typeface="Open Sans"/>
              </a:rPr>
              <a:t>humano</a:t>
            </a:r>
            <a:r>
              <a:rPr lang="en-US" sz="4000" dirty="0">
                <a:solidFill>
                  <a:srgbClr val="00C4CC"/>
                </a:solidFill>
                <a:latin typeface="Open Sans"/>
              </a:rPr>
              <a:t> / </a:t>
            </a:r>
            <a:r>
              <a:rPr lang="en-US" sz="4000" dirty="0" err="1">
                <a:solidFill>
                  <a:srgbClr val="00C4CC"/>
                </a:solidFill>
                <a:latin typeface="Open Sans"/>
              </a:rPr>
              <a:t>sensores</a:t>
            </a:r>
            <a:endParaRPr lang="en-US" sz="4000" dirty="0">
              <a:solidFill>
                <a:srgbClr val="00C4CC"/>
              </a:solidFill>
              <a:latin typeface="Open Sans"/>
            </a:endParaRPr>
          </a:p>
        </p:txBody>
      </p:sp>
      <p:sp>
        <p:nvSpPr>
          <p:cNvPr id="5" name="TextBox 5"/>
          <p:cNvSpPr txBox="1"/>
          <p:nvPr/>
        </p:nvSpPr>
        <p:spPr>
          <a:xfrm>
            <a:off x="14343039" y="8408194"/>
            <a:ext cx="2183805" cy="1231106"/>
          </a:xfrm>
          <a:prstGeom prst="rect">
            <a:avLst/>
          </a:prstGeom>
        </p:spPr>
        <p:txBody>
          <a:bodyPr lIns="0" tIns="0" rIns="0" bIns="0" rtlCol="0" anchor="t">
            <a:spAutoFit/>
          </a:bodyPr>
          <a:lstStyle/>
          <a:p>
            <a:pPr algn="ctr"/>
            <a:r>
              <a:rPr lang="en-US" sz="4000" dirty="0" err="1">
                <a:solidFill>
                  <a:srgbClr val="00C4CC"/>
                </a:solidFill>
                <a:latin typeface="Open Sans"/>
              </a:rPr>
              <a:t>sistema</a:t>
            </a:r>
            <a:endParaRPr lang="en-US" sz="4000" dirty="0">
              <a:solidFill>
                <a:srgbClr val="00C4CC"/>
              </a:solidFill>
              <a:latin typeface="Open Sans"/>
            </a:endParaRPr>
          </a:p>
          <a:p>
            <a:pPr algn="ctr"/>
            <a:r>
              <a:rPr lang="en-US" sz="4000" dirty="0" err="1">
                <a:solidFill>
                  <a:srgbClr val="00C4CC"/>
                </a:solidFill>
                <a:latin typeface="Open Sans"/>
              </a:rPr>
              <a:t>dinámico</a:t>
            </a:r>
            <a:endParaRPr lang="en-US" sz="4000" dirty="0">
              <a:solidFill>
                <a:srgbClr val="00C4CC"/>
              </a:solidFill>
              <a:latin typeface="Open Sans"/>
            </a:endParaRPr>
          </a:p>
        </p:txBody>
      </p:sp>
      <p:sp>
        <p:nvSpPr>
          <p:cNvPr id="6" name="TextBox 6"/>
          <p:cNvSpPr txBox="1"/>
          <p:nvPr/>
        </p:nvSpPr>
        <p:spPr>
          <a:xfrm>
            <a:off x="5144717" y="7428864"/>
            <a:ext cx="8314234"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TRANSMISIÓN/RECEPCIÓN</a:t>
            </a:r>
          </a:p>
        </p:txBody>
      </p:sp>
      <p:sp>
        <p:nvSpPr>
          <p:cNvPr id="7" name="TextBox 7"/>
          <p:cNvSpPr txBox="1"/>
          <p:nvPr/>
        </p:nvSpPr>
        <p:spPr>
          <a:xfrm>
            <a:off x="1554335" y="7428864"/>
            <a:ext cx="2754908"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ENERGÍA</a:t>
            </a:r>
          </a:p>
        </p:txBody>
      </p:sp>
      <p:sp>
        <p:nvSpPr>
          <p:cNvPr id="8" name="TextBox 8"/>
          <p:cNvSpPr txBox="1"/>
          <p:nvPr/>
        </p:nvSpPr>
        <p:spPr>
          <a:xfrm>
            <a:off x="14297150" y="7428864"/>
            <a:ext cx="2436515"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TIEMPO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724150"/>
          </a:xfrm>
          <a:prstGeom prst="rect">
            <a:avLst/>
          </a:prstGeom>
        </p:spPr>
        <p:txBody>
          <a:bodyPr lIns="0" tIns="0" rIns="0" bIns="0" rtlCol="0" anchor="t">
            <a:spAutoFit/>
          </a:bodyPr>
          <a:lstStyle/>
          <a:p>
            <a:pPr marL="0" lvl="0" indent="0" algn="ctr">
              <a:lnSpc>
                <a:spcPts val="18000"/>
              </a:lnSpc>
              <a:spcBef>
                <a:spcPct val="0"/>
              </a:spcBef>
            </a:pPr>
            <a:r>
              <a:rPr lang="en-US" sz="15000">
                <a:solidFill>
                  <a:srgbClr val="00C4CC"/>
                </a:solidFill>
                <a:latin typeface="Agrandir Narrow Bold"/>
              </a:rPr>
              <a:t>BIO</a:t>
            </a:r>
            <a:r>
              <a:rPr lang="en-US" sz="15000">
                <a:solidFill>
                  <a:srgbClr val="01558A"/>
                </a:solidFill>
                <a:latin typeface="Agrandir Narrow Bold"/>
              </a:rPr>
              <a:t>SEÑALES</a:t>
            </a:r>
          </a:p>
        </p:txBody>
      </p:sp>
      <p:sp>
        <p:nvSpPr>
          <p:cNvPr id="3" name="TextBox 3"/>
          <p:cNvSpPr txBox="1"/>
          <p:nvPr/>
        </p:nvSpPr>
        <p:spPr>
          <a:xfrm>
            <a:off x="2096887" y="1228725"/>
            <a:ext cx="14094227" cy="3038475"/>
          </a:xfrm>
          <a:prstGeom prst="rect">
            <a:avLst/>
          </a:prstGeom>
        </p:spPr>
        <p:txBody>
          <a:bodyPr lIns="0" tIns="0" rIns="0" bIns="0" rtlCol="0" anchor="t">
            <a:spAutoFit/>
          </a:bodyPr>
          <a:lstStyle/>
          <a:p>
            <a:pPr marL="0" lvl="0" indent="0" algn="ctr">
              <a:lnSpc>
                <a:spcPts val="20159"/>
              </a:lnSpc>
              <a:spcBef>
                <a:spcPct val="0"/>
              </a:spcBef>
            </a:pPr>
            <a:r>
              <a:rPr lang="en-US" sz="16799">
                <a:solidFill>
                  <a:srgbClr val="FFFFFF"/>
                </a:solidFill>
                <a:latin typeface="Agrandir Narrow Bold"/>
              </a:rPr>
              <a:t>PROCESAR</a:t>
            </a:r>
          </a:p>
        </p:txBody>
      </p:sp>
      <p:sp>
        <p:nvSpPr>
          <p:cNvPr id="10" name="TextBox 10"/>
          <p:cNvSpPr txBox="1"/>
          <p:nvPr/>
        </p:nvSpPr>
        <p:spPr>
          <a:xfrm>
            <a:off x="1618059" y="6448202"/>
            <a:ext cx="2566789"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Cuantificar</a:t>
            </a:r>
          </a:p>
        </p:txBody>
      </p:sp>
      <p:sp>
        <p:nvSpPr>
          <p:cNvPr id="11" name="TextBox 11"/>
          <p:cNvSpPr txBox="1"/>
          <p:nvPr/>
        </p:nvSpPr>
        <p:spPr>
          <a:xfrm>
            <a:off x="6437821" y="6448202"/>
            <a:ext cx="5351687" cy="718145"/>
          </a:xfrm>
          <a:prstGeom prst="rect">
            <a:avLst/>
          </a:prstGeom>
        </p:spPr>
        <p:txBody>
          <a:bodyPr wrap="square" lIns="0" tIns="0" rIns="0" bIns="0" rtlCol="0" anchor="t">
            <a:spAutoFit/>
          </a:bodyPr>
          <a:lstStyle/>
          <a:p>
            <a:pPr algn="ctr">
              <a:lnSpc>
                <a:spcPts val="5600"/>
              </a:lnSpc>
            </a:pPr>
            <a:r>
              <a:rPr lang="en-US" sz="4000" dirty="0" err="1">
                <a:solidFill>
                  <a:srgbClr val="FFFFFF"/>
                </a:solidFill>
                <a:latin typeface="Open Sans"/>
              </a:rPr>
              <a:t>Generar</a:t>
            </a:r>
            <a:r>
              <a:rPr lang="en-US" sz="4000" dirty="0">
                <a:solidFill>
                  <a:srgbClr val="FFFFFF"/>
                </a:solidFill>
                <a:latin typeface="Open Sans"/>
              </a:rPr>
              <a:t> / </a:t>
            </a:r>
            <a:r>
              <a:rPr lang="en-US" sz="4000" dirty="0" err="1">
                <a:solidFill>
                  <a:srgbClr val="FFFFFF"/>
                </a:solidFill>
                <a:latin typeface="Open Sans"/>
              </a:rPr>
              <a:t>Posibilitar</a:t>
            </a:r>
            <a:endParaRPr lang="en-US" sz="4000" dirty="0">
              <a:solidFill>
                <a:srgbClr val="FFFFFF"/>
              </a:solidFill>
              <a:latin typeface="Open Sans"/>
            </a:endParaRPr>
          </a:p>
        </p:txBody>
      </p:sp>
      <p:sp>
        <p:nvSpPr>
          <p:cNvPr id="12" name="TextBox 12"/>
          <p:cNvSpPr txBox="1"/>
          <p:nvPr/>
        </p:nvSpPr>
        <p:spPr>
          <a:xfrm>
            <a:off x="14529745" y="6448202"/>
            <a:ext cx="1749723"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Evaluar</a:t>
            </a:r>
          </a:p>
        </p:txBody>
      </p:sp>
      <p:sp>
        <p:nvSpPr>
          <p:cNvPr id="19" name="TextBox 3"/>
          <p:cNvSpPr txBox="1"/>
          <p:nvPr/>
        </p:nvSpPr>
        <p:spPr>
          <a:xfrm>
            <a:off x="1748084" y="8492509"/>
            <a:ext cx="236741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eléctrica</a:t>
            </a:r>
            <a:endParaRPr lang="en-US" sz="4000" dirty="0">
              <a:solidFill>
                <a:srgbClr val="00C4CC"/>
              </a:solidFill>
              <a:latin typeface="Open Sans"/>
            </a:endParaRPr>
          </a:p>
        </p:txBody>
      </p:sp>
      <p:sp>
        <p:nvSpPr>
          <p:cNvPr id="20" name="TextBox 4"/>
          <p:cNvSpPr txBox="1"/>
          <p:nvPr/>
        </p:nvSpPr>
        <p:spPr>
          <a:xfrm>
            <a:off x="5473725" y="8492509"/>
            <a:ext cx="734055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cuerpo</a:t>
            </a:r>
            <a:r>
              <a:rPr lang="en-US" sz="4000" dirty="0">
                <a:solidFill>
                  <a:srgbClr val="00C4CC"/>
                </a:solidFill>
                <a:latin typeface="Open Sans"/>
              </a:rPr>
              <a:t> </a:t>
            </a:r>
            <a:r>
              <a:rPr lang="en-US" sz="4000" dirty="0" err="1">
                <a:solidFill>
                  <a:srgbClr val="00C4CC"/>
                </a:solidFill>
                <a:latin typeface="Open Sans"/>
              </a:rPr>
              <a:t>humano</a:t>
            </a:r>
            <a:r>
              <a:rPr lang="en-US" sz="4000" dirty="0">
                <a:solidFill>
                  <a:srgbClr val="00C4CC"/>
                </a:solidFill>
                <a:latin typeface="Open Sans"/>
              </a:rPr>
              <a:t> / </a:t>
            </a:r>
            <a:r>
              <a:rPr lang="en-US" sz="4000" dirty="0" err="1">
                <a:solidFill>
                  <a:srgbClr val="00C4CC"/>
                </a:solidFill>
                <a:latin typeface="Open Sans"/>
              </a:rPr>
              <a:t>sensores</a:t>
            </a:r>
            <a:endParaRPr lang="en-US" sz="4000" dirty="0">
              <a:solidFill>
                <a:srgbClr val="00C4CC"/>
              </a:solidFill>
              <a:latin typeface="Open Sans"/>
            </a:endParaRPr>
          </a:p>
        </p:txBody>
      </p:sp>
      <p:sp>
        <p:nvSpPr>
          <p:cNvPr id="21" name="TextBox 5"/>
          <p:cNvSpPr txBox="1"/>
          <p:nvPr/>
        </p:nvSpPr>
        <p:spPr>
          <a:xfrm>
            <a:off x="14343039" y="8408194"/>
            <a:ext cx="2183805" cy="1231106"/>
          </a:xfrm>
          <a:prstGeom prst="rect">
            <a:avLst/>
          </a:prstGeom>
        </p:spPr>
        <p:txBody>
          <a:bodyPr lIns="0" tIns="0" rIns="0" bIns="0" rtlCol="0" anchor="t">
            <a:spAutoFit/>
          </a:bodyPr>
          <a:lstStyle/>
          <a:p>
            <a:pPr algn="ctr"/>
            <a:r>
              <a:rPr lang="en-US" sz="4000" dirty="0" err="1">
                <a:solidFill>
                  <a:srgbClr val="00C4CC"/>
                </a:solidFill>
                <a:latin typeface="Open Sans"/>
              </a:rPr>
              <a:t>sistema</a:t>
            </a:r>
            <a:endParaRPr lang="en-US" sz="4000" dirty="0">
              <a:solidFill>
                <a:srgbClr val="00C4CC"/>
              </a:solidFill>
              <a:latin typeface="Open Sans"/>
            </a:endParaRPr>
          </a:p>
          <a:p>
            <a:pPr algn="ctr"/>
            <a:r>
              <a:rPr lang="en-US" sz="4000" dirty="0" err="1">
                <a:solidFill>
                  <a:srgbClr val="00C4CC"/>
                </a:solidFill>
                <a:latin typeface="Open Sans"/>
              </a:rPr>
              <a:t>dinámico</a:t>
            </a:r>
            <a:endParaRPr lang="en-US" sz="4000" dirty="0">
              <a:solidFill>
                <a:srgbClr val="00C4CC"/>
              </a:solidFill>
              <a:latin typeface="Open Sans"/>
            </a:endParaRPr>
          </a:p>
        </p:txBody>
      </p:sp>
      <p:sp>
        <p:nvSpPr>
          <p:cNvPr id="22" name="TextBox 6"/>
          <p:cNvSpPr txBox="1"/>
          <p:nvPr/>
        </p:nvSpPr>
        <p:spPr>
          <a:xfrm>
            <a:off x="5144717" y="7428864"/>
            <a:ext cx="8314234"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TRANSMISIÓN/RECEPCIÓN</a:t>
            </a:r>
          </a:p>
        </p:txBody>
      </p:sp>
      <p:sp>
        <p:nvSpPr>
          <p:cNvPr id="23" name="TextBox 7"/>
          <p:cNvSpPr txBox="1"/>
          <p:nvPr/>
        </p:nvSpPr>
        <p:spPr>
          <a:xfrm>
            <a:off x="1554335" y="7428864"/>
            <a:ext cx="2754908"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ENERGÍA</a:t>
            </a:r>
          </a:p>
        </p:txBody>
      </p:sp>
      <p:sp>
        <p:nvSpPr>
          <p:cNvPr id="24" name="TextBox 8"/>
          <p:cNvSpPr txBox="1"/>
          <p:nvPr/>
        </p:nvSpPr>
        <p:spPr>
          <a:xfrm>
            <a:off x="14297150" y="7428864"/>
            <a:ext cx="2436515"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TIEMPO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705225"/>
            <a:ext cx="14094227" cy="1857375"/>
          </a:xfrm>
          <a:prstGeom prst="rect">
            <a:avLst/>
          </a:prstGeom>
        </p:spPr>
        <p:txBody>
          <a:bodyPr lIns="0" tIns="0" rIns="0" bIns="0" rtlCol="0" anchor="t">
            <a:spAutoFit/>
          </a:bodyPr>
          <a:lstStyle/>
          <a:p>
            <a:pPr marL="0" lvl="0" indent="0" algn="ctr">
              <a:lnSpc>
                <a:spcPts val="12359"/>
              </a:lnSpc>
              <a:spcBef>
                <a:spcPct val="0"/>
              </a:spcBef>
            </a:pPr>
            <a:r>
              <a:rPr lang="en-US" sz="10299">
                <a:solidFill>
                  <a:srgbClr val="00C4CC"/>
                </a:solidFill>
                <a:latin typeface="Agrandir Narrow Bold"/>
              </a:rPr>
              <a:t>SEÑALES </a:t>
            </a:r>
            <a:r>
              <a:rPr lang="en-US" sz="10299">
                <a:solidFill>
                  <a:srgbClr val="01558A"/>
                </a:solidFill>
                <a:latin typeface="Agrandir Narrow Bold"/>
              </a:rPr>
              <a:t>BIO</a:t>
            </a:r>
            <a:r>
              <a:rPr lang="en-US" sz="10299">
                <a:solidFill>
                  <a:srgbClr val="FFE052"/>
                </a:solidFill>
                <a:latin typeface="Agrandir Narrow Bold"/>
              </a:rPr>
              <a:t>MÉDICAS</a:t>
            </a:r>
          </a:p>
        </p:txBody>
      </p:sp>
      <p:sp>
        <p:nvSpPr>
          <p:cNvPr id="3" name="TextBox 3"/>
          <p:cNvSpPr txBox="1"/>
          <p:nvPr/>
        </p:nvSpPr>
        <p:spPr>
          <a:xfrm>
            <a:off x="2096887" y="1228725"/>
            <a:ext cx="14094227" cy="3038475"/>
          </a:xfrm>
          <a:prstGeom prst="rect">
            <a:avLst/>
          </a:prstGeom>
        </p:spPr>
        <p:txBody>
          <a:bodyPr lIns="0" tIns="0" rIns="0" bIns="0" rtlCol="0" anchor="t">
            <a:spAutoFit/>
          </a:bodyPr>
          <a:lstStyle/>
          <a:p>
            <a:pPr marL="0" lvl="0" indent="0" algn="ctr">
              <a:lnSpc>
                <a:spcPts val="20159"/>
              </a:lnSpc>
              <a:spcBef>
                <a:spcPct val="0"/>
              </a:spcBef>
            </a:pPr>
            <a:r>
              <a:rPr lang="en-US" sz="16799">
                <a:solidFill>
                  <a:srgbClr val="FFFFFF"/>
                </a:solidFill>
                <a:latin typeface="Agrandir Narrow Bold"/>
              </a:rPr>
              <a:t>PROCESAR</a:t>
            </a:r>
          </a:p>
        </p:txBody>
      </p:sp>
      <p:sp>
        <p:nvSpPr>
          <p:cNvPr id="13" name="TextBox 13"/>
          <p:cNvSpPr txBox="1"/>
          <p:nvPr/>
        </p:nvSpPr>
        <p:spPr>
          <a:xfrm>
            <a:off x="10301462" y="5260339"/>
            <a:ext cx="5715888" cy="688974"/>
          </a:xfrm>
          <a:prstGeom prst="rect">
            <a:avLst/>
          </a:prstGeom>
        </p:spPr>
        <p:txBody>
          <a:bodyPr lIns="0" tIns="0" rIns="0" bIns="0" rtlCol="0" anchor="t">
            <a:spAutoFit/>
          </a:bodyPr>
          <a:lstStyle/>
          <a:p>
            <a:pPr algn="ctr">
              <a:lnSpc>
                <a:spcPts val="5600"/>
              </a:lnSpc>
            </a:pPr>
            <a:r>
              <a:rPr lang="en-US" sz="4000" dirty="0">
                <a:solidFill>
                  <a:srgbClr val="FFC331"/>
                </a:solidFill>
                <a:latin typeface="Open Sans"/>
              </a:rPr>
              <a:t>“DIAGNÓSTICO”</a:t>
            </a:r>
          </a:p>
        </p:txBody>
      </p:sp>
      <p:sp>
        <p:nvSpPr>
          <p:cNvPr id="23" name="TextBox 10"/>
          <p:cNvSpPr txBox="1"/>
          <p:nvPr/>
        </p:nvSpPr>
        <p:spPr>
          <a:xfrm>
            <a:off x="1618059" y="6448202"/>
            <a:ext cx="2566789"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Cuantificar</a:t>
            </a:r>
          </a:p>
        </p:txBody>
      </p:sp>
      <p:sp>
        <p:nvSpPr>
          <p:cNvPr id="24" name="TextBox 11"/>
          <p:cNvSpPr txBox="1"/>
          <p:nvPr/>
        </p:nvSpPr>
        <p:spPr>
          <a:xfrm>
            <a:off x="6437821" y="6448202"/>
            <a:ext cx="5351687" cy="718145"/>
          </a:xfrm>
          <a:prstGeom prst="rect">
            <a:avLst/>
          </a:prstGeom>
        </p:spPr>
        <p:txBody>
          <a:bodyPr wrap="square" lIns="0" tIns="0" rIns="0" bIns="0" rtlCol="0" anchor="t">
            <a:spAutoFit/>
          </a:bodyPr>
          <a:lstStyle/>
          <a:p>
            <a:pPr algn="ctr">
              <a:lnSpc>
                <a:spcPts val="5600"/>
              </a:lnSpc>
            </a:pPr>
            <a:r>
              <a:rPr lang="en-US" sz="4000" dirty="0" err="1">
                <a:solidFill>
                  <a:srgbClr val="FFFFFF"/>
                </a:solidFill>
                <a:latin typeface="Open Sans"/>
              </a:rPr>
              <a:t>Generar</a:t>
            </a:r>
            <a:r>
              <a:rPr lang="en-US" sz="4000" dirty="0">
                <a:solidFill>
                  <a:srgbClr val="FFFFFF"/>
                </a:solidFill>
                <a:latin typeface="Open Sans"/>
              </a:rPr>
              <a:t> / </a:t>
            </a:r>
            <a:r>
              <a:rPr lang="en-US" sz="4000" dirty="0" err="1">
                <a:solidFill>
                  <a:srgbClr val="FFFFFF"/>
                </a:solidFill>
                <a:latin typeface="Open Sans"/>
              </a:rPr>
              <a:t>Posibilitar</a:t>
            </a:r>
            <a:endParaRPr lang="en-US" sz="4000" dirty="0">
              <a:solidFill>
                <a:srgbClr val="FFFFFF"/>
              </a:solidFill>
              <a:latin typeface="Open Sans"/>
            </a:endParaRPr>
          </a:p>
        </p:txBody>
      </p:sp>
      <p:sp>
        <p:nvSpPr>
          <p:cNvPr id="25" name="TextBox 12"/>
          <p:cNvSpPr txBox="1"/>
          <p:nvPr/>
        </p:nvSpPr>
        <p:spPr>
          <a:xfrm>
            <a:off x="14529745" y="6448202"/>
            <a:ext cx="1749723"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Evaluar</a:t>
            </a:r>
          </a:p>
        </p:txBody>
      </p:sp>
      <p:sp>
        <p:nvSpPr>
          <p:cNvPr id="26" name="TextBox 3"/>
          <p:cNvSpPr txBox="1"/>
          <p:nvPr/>
        </p:nvSpPr>
        <p:spPr>
          <a:xfrm>
            <a:off x="1748084" y="8492509"/>
            <a:ext cx="236741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eléctrica</a:t>
            </a:r>
            <a:endParaRPr lang="en-US" sz="4000" dirty="0">
              <a:solidFill>
                <a:srgbClr val="00C4CC"/>
              </a:solidFill>
              <a:latin typeface="Open Sans"/>
            </a:endParaRPr>
          </a:p>
        </p:txBody>
      </p:sp>
      <p:sp>
        <p:nvSpPr>
          <p:cNvPr id="27" name="TextBox 4"/>
          <p:cNvSpPr txBox="1"/>
          <p:nvPr/>
        </p:nvSpPr>
        <p:spPr>
          <a:xfrm>
            <a:off x="5473725" y="8492509"/>
            <a:ext cx="734055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cuerpo</a:t>
            </a:r>
            <a:r>
              <a:rPr lang="en-US" sz="4000" dirty="0">
                <a:solidFill>
                  <a:srgbClr val="00C4CC"/>
                </a:solidFill>
                <a:latin typeface="Open Sans"/>
              </a:rPr>
              <a:t> </a:t>
            </a:r>
            <a:r>
              <a:rPr lang="en-US" sz="4000" dirty="0" err="1">
                <a:solidFill>
                  <a:srgbClr val="00C4CC"/>
                </a:solidFill>
                <a:latin typeface="Open Sans"/>
              </a:rPr>
              <a:t>humano</a:t>
            </a:r>
            <a:r>
              <a:rPr lang="en-US" sz="4000" dirty="0">
                <a:solidFill>
                  <a:srgbClr val="00C4CC"/>
                </a:solidFill>
                <a:latin typeface="Open Sans"/>
              </a:rPr>
              <a:t> / </a:t>
            </a:r>
            <a:r>
              <a:rPr lang="en-US" sz="4000" dirty="0" err="1">
                <a:solidFill>
                  <a:srgbClr val="00C4CC"/>
                </a:solidFill>
                <a:latin typeface="Open Sans"/>
              </a:rPr>
              <a:t>sensores</a:t>
            </a:r>
            <a:endParaRPr lang="en-US" sz="4000" dirty="0">
              <a:solidFill>
                <a:srgbClr val="00C4CC"/>
              </a:solidFill>
              <a:latin typeface="Open Sans"/>
            </a:endParaRPr>
          </a:p>
        </p:txBody>
      </p:sp>
      <p:sp>
        <p:nvSpPr>
          <p:cNvPr id="28" name="TextBox 5"/>
          <p:cNvSpPr txBox="1"/>
          <p:nvPr/>
        </p:nvSpPr>
        <p:spPr>
          <a:xfrm>
            <a:off x="14343039" y="8408194"/>
            <a:ext cx="2183805" cy="1231106"/>
          </a:xfrm>
          <a:prstGeom prst="rect">
            <a:avLst/>
          </a:prstGeom>
        </p:spPr>
        <p:txBody>
          <a:bodyPr lIns="0" tIns="0" rIns="0" bIns="0" rtlCol="0" anchor="t">
            <a:spAutoFit/>
          </a:bodyPr>
          <a:lstStyle/>
          <a:p>
            <a:pPr algn="ctr"/>
            <a:r>
              <a:rPr lang="en-US" sz="4000" dirty="0" err="1">
                <a:solidFill>
                  <a:srgbClr val="00C4CC"/>
                </a:solidFill>
                <a:latin typeface="Open Sans"/>
              </a:rPr>
              <a:t>sistema</a:t>
            </a:r>
            <a:endParaRPr lang="en-US" sz="4000" dirty="0">
              <a:solidFill>
                <a:srgbClr val="00C4CC"/>
              </a:solidFill>
              <a:latin typeface="Open Sans"/>
            </a:endParaRPr>
          </a:p>
          <a:p>
            <a:pPr algn="ctr"/>
            <a:r>
              <a:rPr lang="en-US" sz="4000" dirty="0" err="1">
                <a:solidFill>
                  <a:srgbClr val="00C4CC"/>
                </a:solidFill>
                <a:latin typeface="Open Sans"/>
              </a:rPr>
              <a:t>dinámico</a:t>
            </a:r>
            <a:endParaRPr lang="en-US" sz="4000" dirty="0">
              <a:solidFill>
                <a:srgbClr val="00C4CC"/>
              </a:solidFill>
              <a:latin typeface="Open Sans"/>
            </a:endParaRPr>
          </a:p>
        </p:txBody>
      </p:sp>
      <p:sp>
        <p:nvSpPr>
          <p:cNvPr id="29" name="TextBox 6"/>
          <p:cNvSpPr txBox="1"/>
          <p:nvPr/>
        </p:nvSpPr>
        <p:spPr>
          <a:xfrm>
            <a:off x="5144717" y="7428864"/>
            <a:ext cx="8314234"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TRANSMISIÓN/RECEPCIÓN</a:t>
            </a:r>
          </a:p>
        </p:txBody>
      </p:sp>
      <p:sp>
        <p:nvSpPr>
          <p:cNvPr id="30" name="TextBox 7"/>
          <p:cNvSpPr txBox="1"/>
          <p:nvPr/>
        </p:nvSpPr>
        <p:spPr>
          <a:xfrm>
            <a:off x="1554335" y="7428864"/>
            <a:ext cx="2754908"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ENERGÍA</a:t>
            </a:r>
          </a:p>
        </p:txBody>
      </p:sp>
      <p:sp>
        <p:nvSpPr>
          <p:cNvPr id="31" name="TextBox 8"/>
          <p:cNvSpPr txBox="1"/>
          <p:nvPr/>
        </p:nvSpPr>
        <p:spPr>
          <a:xfrm>
            <a:off x="14297150" y="7428864"/>
            <a:ext cx="2436515"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TIEMPO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920089" y="1852370"/>
            <a:ext cx="8447821" cy="6582261"/>
          </a:xfrm>
          <a:custGeom>
            <a:avLst/>
            <a:gdLst/>
            <a:ahLst/>
            <a:cxnLst/>
            <a:rect l="l" t="t" r="r" b="b"/>
            <a:pathLst>
              <a:path w="8447821" h="6582261">
                <a:moveTo>
                  <a:pt x="0" y="0"/>
                </a:moveTo>
                <a:lnTo>
                  <a:pt x="8447822" y="0"/>
                </a:lnTo>
                <a:lnTo>
                  <a:pt x="8447822" y="6582260"/>
                </a:lnTo>
                <a:lnTo>
                  <a:pt x="0" y="6582260"/>
                </a:lnTo>
                <a:lnTo>
                  <a:pt x="0" y="0"/>
                </a:lnTo>
                <a:close/>
              </a:path>
            </a:pathLst>
          </a:custGeom>
          <a:blipFill>
            <a:blip r:embed="rId3"/>
            <a:stretch>
              <a:fillRect/>
            </a:stretch>
          </a:blipFill>
        </p:spPr>
      </p:sp>
      <p:sp>
        <p:nvSpPr>
          <p:cNvPr id="3" name="TextBox 3"/>
          <p:cNvSpPr txBox="1"/>
          <p:nvPr/>
        </p:nvSpPr>
        <p:spPr>
          <a:xfrm>
            <a:off x="13367911" y="9387075"/>
            <a:ext cx="4449267" cy="488950"/>
          </a:xfrm>
          <a:prstGeom prst="rect">
            <a:avLst/>
          </a:prstGeom>
        </p:spPr>
        <p:txBody>
          <a:bodyPr lIns="0" tIns="0" rIns="0" bIns="0" rtlCol="0" anchor="t">
            <a:spAutoFit/>
          </a:bodyPr>
          <a:lstStyle/>
          <a:p>
            <a:pPr algn="ctr">
              <a:lnSpc>
                <a:spcPts val="3499"/>
              </a:lnSpc>
            </a:pPr>
            <a:r>
              <a:rPr lang="en-US" sz="2499">
                <a:solidFill>
                  <a:srgbClr val="FFFFFF"/>
                </a:solidFill>
                <a:latin typeface="Agrandir Narrow"/>
              </a:rPr>
              <a:t>wikipedia.org/wiki/DIKW_pyramid</a:t>
            </a:r>
          </a:p>
        </p:txBody>
      </p:sp>
      <p:grpSp>
        <p:nvGrpSpPr>
          <p:cNvPr id="4" name="Group 4"/>
          <p:cNvGrpSpPr/>
          <p:nvPr/>
        </p:nvGrpSpPr>
        <p:grpSpPr>
          <a:xfrm rot="-5400000">
            <a:off x="1414870" y="5708454"/>
            <a:ext cx="2910130" cy="2542222"/>
            <a:chOff x="0" y="0"/>
            <a:chExt cx="812800" cy="669556"/>
          </a:xfrm>
        </p:grpSpPr>
        <p:sp>
          <p:nvSpPr>
            <p:cNvPr id="5" name="Freeform 5"/>
            <p:cNvSpPr/>
            <p:nvPr/>
          </p:nvSpPr>
          <p:spPr>
            <a:xfrm>
              <a:off x="0" y="0"/>
              <a:ext cx="812800" cy="669557"/>
            </a:xfrm>
            <a:custGeom>
              <a:avLst/>
              <a:gdLst/>
              <a:ahLst/>
              <a:cxnLst/>
              <a:rect l="l" t="t" r="r" b="b"/>
              <a:pathLst>
                <a:path w="812800" h="669557">
                  <a:moveTo>
                    <a:pt x="812800" y="334778"/>
                  </a:moveTo>
                  <a:lnTo>
                    <a:pt x="406400" y="0"/>
                  </a:lnTo>
                  <a:lnTo>
                    <a:pt x="406400" y="203200"/>
                  </a:lnTo>
                  <a:lnTo>
                    <a:pt x="0" y="203200"/>
                  </a:lnTo>
                  <a:lnTo>
                    <a:pt x="0" y="466357"/>
                  </a:lnTo>
                  <a:lnTo>
                    <a:pt x="406400" y="466357"/>
                  </a:lnTo>
                  <a:lnTo>
                    <a:pt x="406400" y="669557"/>
                  </a:lnTo>
                  <a:lnTo>
                    <a:pt x="812800" y="334778"/>
                  </a:lnTo>
                </a:path>
              </a:pathLst>
            </a:custGeom>
            <a:solidFill>
              <a:srgbClr val="FFDE59"/>
            </a:solidFill>
          </p:spPr>
        </p:sp>
        <p:sp>
          <p:nvSpPr>
            <p:cNvPr id="6" name="TextBox 6"/>
            <p:cNvSpPr txBox="1"/>
            <p:nvPr/>
          </p:nvSpPr>
          <p:spPr>
            <a:xfrm>
              <a:off x="0" y="98425"/>
              <a:ext cx="711200" cy="511175"/>
            </a:xfrm>
            <a:prstGeom prst="rect">
              <a:avLst/>
            </a:prstGeom>
          </p:spPr>
          <p:txBody>
            <a:bodyPr lIns="50800" tIns="50800" rIns="50800" bIns="50800" rtlCol="0" anchor="ctr"/>
            <a:lstStyle/>
            <a:p>
              <a:pPr algn="ctr">
                <a:lnSpc>
                  <a:spcPts val="2000"/>
                </a:lnSpc>
              </a:pPr>
              <a:r>
                <a:rPr lang="en-US">
                  <a:solidFill>
                    <a:srgbClr val="000000"/>
                  </a:solidFill>
                  <a:latin typeface="Agrandir Narrow"/>
                </a:rPr>
                <a:t>PROCESAMIENTO</a:t>
              </a:r>
            </a:p>
            <a:p>
              <a:pPr algn="ctr">
                <a:lnSpc>
                  <a:spcPts val="2000"/>
                </a:lnSpc>
              </a:pPr>
              <a:r>
                <a:rPr lang="en-US">
                  <a:solidFill>
                    <a:srgbClr val="000000"/>
                  </a:solidFill>
                  <a:latin typeface="Agrandir Narrow"/>
                </a:rPr>
                <a:t> DE SEÑALES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920089" y="1852370"/>
            <a:ext cx="8447821" cy="6582261"/>
          </a:xfrm>
          <a:custGeom>
            <a:avLst/>
            <a:gdLst/>
            <a:ahLst/>
            <a:cxnLst/>
            <a:rect l="l" t="t" r="r" b="b"/>
            <a:pathLst>
              <a:path w="8447821" h="6582261">
                <a:moveTo>
                  <a:pt x="0" y="0"/>
                </a:moveTo>
                <a:lnTo>
                  <a:pt x="8447822" y="0"/>
                </a:lnTo>
                <a:lnTo>
                  <a:pt x="8447822" y="6582260"/>
                </a:lnTo>
                <a:lnTo>
                  <a:pt x="0" y="6582260"/>
                </a:lnTo>
                <a:lnTo>
                  <a:pt x="0" y="0"/>
                </a:lnTo>
                <a:close/>
              </a:path>
            </a:pathLst>
          </a:custGeom>
          <a:blipFill>
            <a:blip r:embed="rId3"/>
            <a:stretch>
              <a:fillRect/>
            </a:stretch>
          </a:blipFill>
        </p:spPr>
      </p:sp>
      <p:sp>
        <p:nvSpPr>
          <p:cNvPr id="6" name="TextBox 6"/>
          <p:cNvSpPr txBox="1"/>
          <p:nvPr/>
        </p:nvSpPr>
        <p:spPr>
          <a:xfrm>
            <a:off x="13367911" y="9387075"/>
            <a:ext cx="4449267" cy="488950"/>
          </a:xfrm>
          <a:prstGeom prst="rect">
            <a:avLst/>
          </a:prstGeom>
        </p:spPr>
        <p:txBody>
          <a:bodyPr lIns="0" tIns="0" rIns="0" bIns="0" rtlCol="0" anchor="t">
            <a:spAutoFit/>
          </a:bodyPr>
          <a:lstStyle/>
          <a:p>
            <a:pPr algn="ctr">
              <a:lnSpc>
                <a:spcPts val="3499"/>
              </a:lnSpc>
            </a:pPr>
            <a:r>
              <a:rPr lang="en-US" sz="2499">
                <a:solidFill>
                  <a:srgbClr val="FFFFFF"/>
                </a:solidFill>
                <a:latin typeface="Agrandir Narrow"/>
              </a:rPr>
              <a:t>wikipedia.org/wiki/DIKW_pyramid</a:t>
            </a:r>
          </a:p>
        </p:txBody>
      </p:sp>
      <p:grpSp>
        <p:nvGrpSpPr>
          <p:cNvPr id="7" name="Group 7"/>
          <p:cNvGrpSpPr/>
          <p:nvPr/>
        </p:nvGrpSpPr>
        <p:grpSpPr>
          <a:xfrm rot="-5400000">
            <a:off x="1295752" y="2129191"/>
            <a:ext cx="3095869" cy="2542226"/>
            <a:chOff x="-2573" y="-6914"/>
            <a:chExt cx="815373" cy="669557"/>
          </a:xfrm>
        </p:grpSpPr>
        <p:sp>
          <p:nvSpPr>
            <p:cNvPr id="8" name="Freeform 8"/>
            <p:cNvSpPr/>
            <p:nvPr/>
          </p:nvSpPr>
          <p:spPr>
            <a:xfrm>
              <a:off x="0" y="-6914"/>
              <a:ext cx="812800" cy="669557"/>
            </a:xfrm>
            <a:custGeom>
              <a:avLst/>
              <a:gdLst/>
              <a:ahLst/>
              <a:cxnLst/>
              <a:rect l="l" t="t" r="r" b="b"/>
              <a:pathLst>
                <a:path w="812800" h="669557">
                  <a:moveTo>
                    <a:pt x="812800" y="334778"/>
                  </a:moveTo>
                  <a:lnTo>
                    <a:pt x="406400" y="0"/>
                  </a:lnTo>
                  <a:lnTo>
                    <a:pt x="406400" y="203200"/>
                  </a:lnTo>
                  <a:lnTo>
                    <a:pt x="0" y="203200"/>
                  </a:lnTo>
                  <a:lnTo>
                    <a:pt x="0" y="466357"/>
                  </a:lnTo>
                  <a:lnTo>
                    <a:pt x="406400" y="466357"/>
                  </a:lnTo>
                  <a:lnTo>
                    <a:pt x="406400" y="669557"/>
                  </a:lnTo>
                  <a:lnTo>
                    <a:pt x="812800" y="334778"/>
                  </a:lnTo>
                </a:path>
              </a:pathLst>
            </a:custGeom>
            <a:solidFill>
              <a:srgbClr val="FFDE59"/>
            </a:solidFill>
            <a:ln>
              <a:noFill/>
            </a:ln>
          </p:spPr>
        </p:sp>
        <p:sp>
          <p:nvSpPr>
            <p:cNvPr id="9" name="TextBox 9"/>
            <p:cNvSpPr txBox="1"/>
            <p:nvPr/>
          </p:nvSpPr>
          <p:spPr>
            <a:xfrm>
              <a:off x="-2573" y="80639"/>
              <a:ext cx="711200" cy="511175"/>
            </a:xfrm>
            <a:prstGeom prst="rect">
              <a:avLst/>
            </a:prstGeom>
          </p:spPr>
          <p:txBody>
            <a:bodyPr lIns="50800" tIns="50800" rIns="50800" bIns="50800" rtlCol="0" anchor="ctr"/>
            <a:lstStyle/>
            <a:p>
              <a:pPr algn="ctr">
                <a:lnSpc>
                  <a:spcPts val="2800"/>
                </a:lnSpc>
              </a:pPr>
              <a:r>
                <a:rPr lang="en-US" sz="2000" dirty="0">
                  <a:solidFill>
                    <a:srgbClr val="000000"/>
                  </a:solidFill>
                  <a:latin typeface="Agrandir Narrow"/>
                </a:rPr>
                <a:t>BIOMEDICINA</a:t>
              </a:r>
            </a:p>
          </p:txBody>
        </p:sp>
      </p:grpSp>
      <p:grpSp>
        <p:nvGrpSpPr>
          <p:cNvPr id="10" name="Group 10"/>
          <p:cNvGrpSpPr/>
          <p:nvPr/>
        </p:nvGrpSpPr>
        <p:grpSpPr>
          <a:xfrm rot="-5400000">
            <a:off x="12128943" y="3872387"/>
            <a:ext cx="6582261" cy="2542226"/>
            <a:chOff x="0" y="0"/>
            <a:chExt cx="1733600" cy="669557"/>
          </a:xfrm>
        </p:grpSpPr>
        <p:sp>
          <p:nvSpPr>
            <p:cNvPr id="11" name="Freeform 11"/>
            <p:cNvSpPr/>
            <p:nvPr/>
          </p:nvSpPr>
          <p:spPr>
            <a:xfrm>
              <a:off x="0" y="0"/>
              <a:ext cx="1733600" cy="669557"/>
            </a:xfrm>
            <a:custGeom>
              <a:avLst/>
              <a:gdLst/>
              <a:ahLst/>
              <a:cxnLst/>
              <a:rect l="l" t="t" r="r" b="b"/>
              <a:pathLst>
                <a:path w="1733600" h="669557">
                  <a:moveTo>
                    <a:pt x="1733600" y="334778"/>
                  </a:moveTo>
                  <a:lnTo>
                    <a:pt x="1327200" y="0"/>
                  </a:lnTo>
                  <a:lnTo>
                    <a:pt x="1327200" y="203200"/>
                  </a:lnTo>
                  <a:lnTo>
                    <a:pt x="0" y="203200"/>
                  </a:lnTo>
                  <a:lnTo>
                    <a:pt x="0" y="466357"/>
                  </a:lnTo>
                  <a:lnTo>
                    <a:pt x="1327200" y="466357"/>
                  </a:lnTo>
                  <a:lnTo>
                    <a:pt x="1327200" y="669557"/>
                  </a:lnTo>
                  <a:lnTo>
                    <a:pt x="1733600" y="334778"/>
                  </a:lnTo>
                </a:path>
              </a:pathLst>
            </a:custGeom>
            <a:solidFill>
              <a:srgbClr val="FFFFFF"/>
            </a:solidFill>
          </p:spPr>
        </p:sp>
        <p:sp>
          <p:nvSpPr>
            <p:cNvPr id="12" name="TextBox 12"/>
            <p:cNvSpPr txBox="1"/>
            <p:nvPr/>
          </p:nvSpPr>
          <p:spPr>
            <a:xfrm>
              <a:off x="410855" y="45853"/>
              <a:ext cx="711200" cy="577850"/>
            </a:xfrm>
            <a:prstGeom prst="rect">
              <a:avLst/>
            </a:prstGeom>
          </p:spPr>
          <p:txBody>
            <a:bodyPr lIns="50800" tIns="50800" rIns="50800" bIns="50800" rtlCol="0" anchor="ctr"/>
            <a:lstStyle/>
            <a:p>
              <a:pPr algn="ctr">
                <a:lnSpc>
                  <a:spcPts val="4900"/>
                </a:lnSpc>
              </a:pPr>
              <a:r>
                <a:rPr lang="en-US" sz="3200">
                  <a:solidFill>
                    <a:srgbClr val="000000"/>
                  </a:solidFill>
                  <a:latin typeface="Agrandir Narrow"/>
                </a:rPr>
                <a:t>BIOINGENIERÍA</a:t>
              </a:r>
            </a:p>
          </p:txBody>
        </p:sp>
      </p:grpSp>
      <p:grpSp>
        <p:nvGrpSpPr>
          <p:cNvPr id="16" name="Group 4"/>
          <p:cNvGrpSpPr/>
          <p:nvPr/>
        </p:nvGrpSpPr>
        <p:grpSpPr>
          <a:xfrm rot="-5400000">
            <a:off x="1414870" y="5708454"/>
            <a:ext cx="2910130" cy="2542222"/>
            <a:chOff x="0" y="0"/>
            <a:chExt cx="812800" cy="669556"/>
          </a:xfrm>
        </p:grpSpPr>
        <p:sp>
          <p:nvSpPr>
            <p:cNvPr id="17" name="Freeform 5"/>
            <p:cNvSpPr/>
            <p:nvPr/>
          </p:nvSpPr>
          <p:spPr>
            <a:xfrm>
              <a:off x="0" y="0"/>
              <a:ext cx="812800" cy="669557"/>
            </a:xfrm>
            <a:custGeom>
              <a:avLst/>
              <a:gdLst/>
              <a:ahLst/>
              <a:cxnLst/>
              <a:rect l="l" t="t" r="r" b="b"/>
              <a:pathLst>
                <a:path w="812800" h="669557">
                  <a:moveTo>
                    <a:pt x="812800" y="334778"/>
                  </a:moveTo>
                  <a:lnTo>
                    <a:pt x="406400" y="0"/>
                  </a:lnTo>
                  <a:lnTo>
                    <a:pt x="406400" y="203200"/>
                  </a:lnTo>
                  <a:lnTo>
                    <a:pt x="0" y="203200"/>
                  </a:lnTo>
                  <a:lnTo>
                    <a:pt x="0" y="466357"/>
                  </a:lnTo>
                  <a:lnTo>
                    <a:pt x="406400" y="466357"/>
                  </a:lnTo>
                  <a:lnTo>
                    <a:pt x="406400" y="669557"/>
                  </a:lnTo>
                  <a:lnTo>
                    <a:pt x="812800" y="334778"/>
                  </a:lnTo>
                </a:path>
              </a:pathLst>
            </a:custGeom>
            <a:solidFill>
              <a:srgbClr val="FFDE59"/>
            </a:solidFill>
          </p:spPr>
        </p:sp>
        <p:sp>
          <p:nvSpPr>
            <p:cNvPr id="18" name="TextBox 6"/>
            <p:cNvSpPr txBox="1"/>
            <p:nvPr/>
          </p:nvSpPr>
          <p:spPr>
            <a:xfrm>
              <a:off x="0" y="98425"/>
              <a:ext cx="711200" cy="511175"/>
            </a:xfrm>
            <a:prstGeom prst="rect">
              <a:avLst/>
            </a:prstGeom>
          </p:spPr>
          <p:txBody>
            <a:bodyPr lIns="50800" tIns="50800" rIns="50800" bIns="50800" rtlCol="0" anchor="ctr"/>
            <a:lstStyle/>
            <a:p>
              <a:pPr algn="ctr">
                <a:lnSpc>
                  <a:spcPts val="2000"/>
                </a:lnSpc>
              </a:pPr>
              <a:r>
                <a:rPr lang="en-US">
                  <a:solidFill>
                    <a:srgbClr val="000000"/>
                  </a:solidFill>
                  <a:latin typeface="Agrandir Narrow"/>
                </a:rPr>
                <a:t>PROCESAMIENTO</a:t>
              </a:r>
            </a:p>
            <a:p>
              <a:pPr algn="ctr">
                <a:lnSpc>
                  <a:spcPts val="2000"/>
                </a:lnSpc>
              </a:pPr>
              <a:r>
                <a:rPr lang="en-US">
                  <a:solidFill>
                    <a:srgbClr val="000000"/>
                  </a:solidFill>
                  <a:latin typeface="Agrandir Narrow"/>
                </a:rPr>
                <a:t> DE SEÑALES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58276" y="450795"/>
            <a:ext cx="8474103" cy="4692705"/>
          </a:xfrm>
          <a:custGeom>
            <a:avLst/>
            <a:gdLst/>
            <a:ahLst/>
            <a:cxnLst/>
            <a:rect l="l" t="t" r="r" b="b"/>
            <a:pathLst>
              <a:path w="8474103" h="4692705">
                <a:moveTo>
                  <a:pt x="0" y="0"/>
                </a:moveTo>
                <a:lnTo>
                  <a:pt x="8474103" y="0"/>
                </a:lnTo>
                <a:lnTo>
                  <a:pt x="8474103" y="4692705"/>
                </a:lnTo>
                <a:lnTo>
                  <a:pt x="0" y="4692705"/>
                </a:lnTo>
                <a:lnTo>
                  <a:pt x="0" y="0"/>
                </a:lnTo>
                <a:close/>
              </a:path>
            </a:pathLst>
          </a:custGeom>
          <a:blipFill>
            <a:blip r:embed="rId3"/>
            <a:stretch>
              <a:fillRect/>
            </a:stretch>
          </a:blipFill>
        </p:spPr>
      </p:sp>
      <p:sp>
        <p:nvSpPr>
          <p:cNvPr id="3" name="TextBox 3"/>
          <p:cNvSpPr txBox="1"/>
          <p:nvPr/>
        </p:nvSpPr>
        <p:spPr>
          <a:xfrm>
            <a:off x="496959" y="5354825"/>
            <a:ext cx="13842206"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
        <p:nvSpPr>
          <p:cNvPr id="4" name="Freeform 4"/>
          <p:cNvSpPr/>
          <p:nvPr/>
        </p:nvSpPr>
        <p:spPr>
          <a:xfrm>
            <a:off x="5976956" y="7151761"/>
            <a:ext cx="11282344" cy="1761978"/>
          </a:xfrm>
          <a:custGeom>
            <a:avLst/>
            <a:gdLst/>
            <a:ahLst/>
            <a:cxnLst/>
            <a:rect l="l" t="t" r="r" b="b"/>
            <a:pathLst>
              <a:path w="11282344" h="1761978">
                <a:moveTo>
                  <a:pt x="0" y="0"/>
                </a:moveTo>
                <a:lnTo>
                  <a:pt x="11282344" y="0"/>
                </a:lnTo>
                <a:lnTo>
                  <a:pt x="11282344" y="1761978"/>
                </a:lnTo>
                <a:lnTo>
                  <a:pt x="0" y="1761978"/>
                </a:lnTo>
                <a:lnTo>
                  <a:pt x="0" y="0"/>
                </a:lnTo>
                <a:close/>
              </a:path>
            </a:pathLst>
          </a:custGeom>
          <a:blipFill>
            <a:blip r:embed="rId4"/>
            <a:stretch>
              <a:fillRect/>
            </a:stretch>
          </a:blipFill>
        </p:spPr>
      </p:sp>
      <p:sp>
        <p:nvSpPr>
          <p:cNvPr id="5" name="TextBox 5"/>
          <p:cNvSpPr txBox="1"/>
          <p:nvPr/>
        </p:nvSpPr>
        <p:spPr>
          <a:xfrm>
            <a:off x="4036516" y="9144000"/>
            <a:ext cx="13222784"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Biomedical Signal and Image Processing. Second Edition.  KAYVAN NAJARIAN &amp;  ROBERT SPLINTER.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58276" y="450795"/>
            <a:ext cx="8474103" cy="4692705"/>
          </a:xfrm>
          <a:custGeom>
            <a:avLst/>
            <a:gdLst/>
            <a:ahLst/>
            <a:cxnLst/>
            <a:rect l="l" t="t" r="r" b="b"/>
            <a:pathLst>
              <a:path w="8474103" h="4692705">
                <a:moveTo>
                  <a:pt x="0" y="0"/>
                </a:moveTo>
                <a:lnTo>
                  <a:pt x="8474103" y="0"/>
                </a:lnTo>
                <a:lnTo>
                  <a:pt x="8474103" y="4692705"/>
                </a:lnTo>
                <a:lnTo>
                  <a:pt x="0" y="4692705"/>
                </a:lnTo>
                <a:lnTo>
                  <a:pt x="0" y="0"/>
                </a:lnTo>
                <a:close/>
              </a:path>
            </a:pathLst>
          </a:custGeom>
          <a:blipFill>
            <a:blip r:embed="rId3"/>
            <a:stretch>
              <a:fillRect/>
            </a:stretch>
          </a:blipFill>
        </p:spPr>
      </p:sp>
      <p:sp>
        <p:nvSpPr>
          <p:cNvPr id="3" name="Freeform 3"/>
          <p:cNvSpPr/>
          <p:nvPr/>
        </p:nvSpPr>
        <p:spPr>
          <a:xfrm>
            <a:off x="5976956" y="7151761"/>
            <a:ext cx="11282344" cy="1761978"/>
          </a:xfrm>
          <a:custGeom>
            <a:avLst/>
            <a:gdLst/>
            <a:ahLst/>
            <a:cxnLst/>
            <a:rect l="l" t="t" r="r" b="b"/>
            <a:pathLst>
              <a:path w="11282344" h="1761978">
                <a:moveTo>
                  <a:pt x="0" y="0"/>
                </a:moveTo>
                <a:lnTo>
                  <a:pt x="11282344" y="0"/>
                </a:lnTo>
                <a:lnTo>
                  <a:pt x="11282344" y="1761978"/>
                </a:lnTo>
                <a:lnTo>
                  <a:pt x="0" y="1761978"/>
                </a:lnTo>
                <a:lnTo>
                  <a:pt x="0" y="0"/>
                </a:lnTo>
                <a:close/>
              </a:path>
            </a:pathLst>
          </a:custGeom>
          <a:blipFill>
            <a:blip r:embed="rId4"/>
            <a:stretch>
              <a:fillRect/>
            </a:stretch>
          </a:blipFill>
        </p:spPr>
      </p:sp>
      <p:grpSp>
        <p:nvGrpSpPr>
          <p:cNvPr id="4" name="Group 4"/>
          <p:cNvGrpSpPr/>
          <p:nvPr/>
        </p:nvGrpSpPr>
        <p:grpSpPr>
          <a:xfrm>
            <a:off x="1648482" y="611044"/>
            <a:ext cx="1275683" cy="1128892"/>
            <a:chOff x="0" y="0"/>
            <a:chExt cx="335982" cy="297321"/>
          </a:xfrm>
        </p:grpSpPr>
        <p:sp>
          <p:nvSpPr>
            <p:cNvPr id="5" name="Freeform 5"/>
            <p:cNvSpPr/>
            <p:nvPr/>
          </p:nvSpPr>
          <p:spPr>
            <a:xfrm>
              <a:off x="0" y="0"/>
              <a:ext cx="335982" cy="297321"/>
            </a:xfrm>
            <a:custGeom>
              <a:avLst/>
              <a:gdLst/>
              <a:ahLst/>
              <a:cxnLst/>
              <a:rect l="l" t="t" r="r" b="b"/>
              <a:pathLst>
                <a:path w="335982" h="297321">
                  <a:moveTo>
                    <a:pt x="121377" y="0"/>
                  </a:moveTo>
                  <a:lnTo>
                    <a:pt x="214605" y="0"/>
                  </a:lnTo>
                  <a:cubicBezTo>
                    <a:pt x="281640" y="0"/>
                    <a:pt x="335982" y="54342"/>
                    <a:pt x="335982" y="121377"/>
                  </a:cubicBezTo>
                  <a:lnTo>
                    <a:pt x="335982" y="175945"/>
                  </a:lnTo>
                  <a:cubicBezTo>
                    <a:pt x="335982" y="208136"/>
                    <a:pt x="323194" y="239008"/>
                    <a:pt x="300432" y="261771"/>
                  </a:cubicBezTo>
                  <a:cubicBezTo>
                    <a:pt x="277669" y="284534"/>
                    <a:pt x="246797" y="297321"/>
                    <a:pt x="214605" y="297321"/>
                  </a:cubicBezTo>
                  <a:lnTo>
                    <a:pt x="121377" y="297321"/>
                  </a:lnTo>
                  <a:cubicBezTo>
                    <a:pt x="54342" y="297321"/>
                    <a:pt x="0" y="242979"/>
                    <a:pt x="0" y="175945"/>
                  </a:cubicBezTo>
                  <a:lnTo>
                    <a:pt x="0" y="121377"/>
                  </a:lnTo>
                  <a:cubicBezTo>
                    <a:pt x="0" y="89186"/>
                    <a:pt x="12788" y="58313"/>
                    <a:pt x="35550" y="35550"/>
                  </a:cubicBezTo>
                  <a:cubicBezTo>
                    <a:pt x="58313" y="12788"/>
                    <a:pt x="89186" y="0"/>
                    <a:pt x="121377" y="0"/>
                  </a:cubicBezTo>
                  <a:close/>
                </a:path>
              </a:pathLst>
            </a:custGeom>
            <a:solidFill>
              <a:srgbClr val="737373">
                <a:alpha val="49804"/>
              </a:srgbClr>
            </a:solidFill>
            <a:ln>
              <a:noFill/>
            </a:ln>
          </p:spPr>
        </p:sp>
        <p:sp>
          <p:nvSpPr>
            <p:cNvPr id="6" name="TextBox 6"/>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sp>
        <p:nvSpPr>
          <p:cNvPr id="7" name="TextBox 7"/>
          <p:cNvSpPr txBox="1"/>
          <p:nvPr/>
        </p:nvSpPr>
        <p:spPr>
          <a:xfrm>
            <a:off x="496959" y="5354825"/>
            <a:ext cx="13842206"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
        <p:nvSpPr>
          <p:cNvPr id="8" name="TextBox 8"/>
          <p:cNvSpPr txBox="1"/>
          <p:nvPr/>
        </p:nvSpPr>
        <p:spPr>
          <a:xfrm>
            <a:off x="4036516" y="9144000"/>
            <a:ext cx="13222784"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Biomedical Signal and Image Processing. Second Edition.  KAYVAN NAJARIAN &amp;  ROBERT SPLINTER.</a:t>
            </a:r>
          </a:p>
        </p:txBody>
      </p:sp>
      <p:grpSp>
        <p:nvGrpSpPr>
          <p:cNvPr id="9" name="Group 9"/>
          <p:cNvGrpSpPr/>
          <p:nvPr/>
        </p:nvGrpSpPr>
        <p:grpSpPr>
          <a:xfrm>
            <a:off x="6207619" y="7151761"/>
            <a:ext cx="1830225" cy="1128892"/>
            <a:chOff x="0" y="0"/>
            <a:chExt cx="482035" cy="297321"/>
          </a:xfrm>
        </p:grpSpPr>
        <p:sp>
          <p:nvSpPr>
            <p:cNvPr id="10" name="Freeform 10"/>
            <p:cNvSpPr/>
            <p:nvPr/>
          </p:nvSpPr>
          <p:spPr>
            <a:xfrm>
              <a:off x="0" y="0"/>
              <a:ext cx="482035" cy="297321"/>
            </a:xfrm>
            <a:custGeom>
              <a:avLst/>
              <a:gdLst/>
              <a:ahLst/>
              <a:cxnLst/>
              <a:rect l="l" t="t" r="r" b="b"/>
              <a:pathLst>
                <a:path w="482035" h="297321">
                  <a:moveTo>
                    <a:pt x="84601" y="0"/>
                  </a:moveTo>
                  <a:lnTo>
                    <a:pt x="397434" y="0"/>
                  </a:lnTo>
                  <a:cubicBezTo>
                    <a:pt x="444158" y="0"/>
                    <a:pt x="482035" y="37877"/>
                    <a:pt x="482035" y="84601"/>
                  </a:cubicBezTo>
                  <a:lnTo>
                    <a:pt x="482035" y="212721"/>
                  </a:lnTo>
                  <a:cubicBezTo>
                    <a:pt x="482035" y="259444"/>
                    <a:pt x="444158" y="297321"/>
                    <a:pt x="397434" y="297321"/>
                  </a:cubicBezTo>
                  <a:lnTo>
                    <a:pt x="84601" y="297321"/>
                  </a:lnTo>
                  <a:cubicBezTo>
                    <a:pt x="37877" y="297321"/>
                    <a:pt x="0" y="259444"/>
                    <a:pt x="0" y="212721"/>
                  </a:cubicBezTo>
                  <a:lnTo>
                    <a:pt x="0" y="84601"/>
                  </a:lnTo>
                  <a:cubicBezTo>
                    <a:pt x="0" y="37877"/>
                    <a:pt x="37877" y="0"/>
                    <a:pt x="84601" y="0"/>
                  </a:cubicBezTo>
                  <a:close/>
                </a:path>
              </a:pathLst>
            </a:custGeom>
            <a:solidFill>
              <a:srgbClr val="737373">
                <a:alpha val="49804"/>
              </a:srgbClr>
            </a:solidFill>
            <a:ln>
              <a:noFill/>
            </a:ln>
          </p:spPr>
        </p:sp>
        <p:sp>
          <p:nvSpPr>
            <p:cNvPr id="11" name="TextBox 11"/>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12" name="Group 12"/>
          <p:cNvGrpSpPr/>
          <p:nvPr/>
        </p:nvGrpSpPr>
        <p:grpSpPr>
          <a:xfrm>
            <a:off x="8037844" y="7151761"/>
            <a:ext cx="1830225" cy="1128892"/>
            <a:chOff x="0" y="0"/>
            <a:chExt cx="482035" cy="297321"/>
          </a:xfrm>
        </p:grpSpPr>
        <p:sp>
          <p:nvSpPr>
            <p:cNvPr id="13" name="Freeform 13"/>
            <p:cNvSpPr/>
            <p:nvPr/>
          </p:nvSpPr>
          <p:spPr>
            <a:xfrm>
              <a:off x="0" y="0"/>
              <a:ext cx="482035" cy="297321"/>
            </a:xfrm>
            <a:custGeom>
              <a:avLst/>
              <a:gdLst/>
              <a:ahLst/>
              <a:cxnLst/>
              <a:rect l="l" t="t" r="r" b="b"/>
              <a:pathLst>
                <a:path w="482035" h="297321">
                  <a:moveTo>
                    <a:pt x="84601" y="0"/>
                  </a:moveTo>
                  <a:lnTo>
                    <a:pt x="397434" y="0"/>
                  </a:lnTo>
                  <a:cubicBezTo>
                    <a:pt x="444158" y="0"/>
                    <a:pt x="482035" y="37877"/>
                    <a:pt x="482035" y="84601"/>
                  </a:cubicBezTo>
                  <a:lnTo>
                    <a:pt x="482035" y="212721"/>
                  </a:lnTo>
                  <a:cubicBezTo>
                    <a:pt x="482035" y="259444"/>
                    <a:pt x="444158" y="297321"/>
                    <a:pt x="397434" y="297321"/>
                  </a:cubicBezTo>
                  <a:lnTo>
                    <a:pt x="84601" y="297321"/>
                  </a:lnTo>
                  <a:cubicBezTo>
                    <a:pt x="37877" y="297321"/>
                    <a:pt x="0" y="259444"/>
                    <a:pt x="0" y="212721"/>
                  </a:cubicBezTo>
                  <a:lnTo>
                    <a:pt x="0" y="84601"/>
                  </a:lnTo>
                  <a:cubicBezTo>
                    <a:pt x="0" y="37877"/>
                    <a:pt x="37877" y="0"/>
                    <a:pt x="84601" y="0"/>
                  </a:cubicBezTo>
                  <a:close/>
                </a:path>
              </a:pathLst>
            </a:custGeom>
            <a:solidFill>
              <a:srgbClr val="FFDE59">
                <a:alpha val="49804"/>
              </a:srgbClr>
            </a:solidFill>
            <a:ln>
              <a:noFill/>
            </a:ln>
          </p:spPr>
        </p:sp>
        <p:sp>
          <p:nvSpPr>
            <p:cNvPr id="14" name="TextBox 14"/>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15" name="Group 15"/>
          <p:cNvGrpSpPr/>
          <p:nvPr/>
        </p:nvGrpSpPr>
        <p:grpSpPr>
          <a:xfrm>
            <a:off x="2924165" y="611044"/>
            <a:ext cx="4700796" cy="1128892"/>
            <a:chOff x="0" y="0"/>
            <a:chExt cx="1238070" cy="297321"/>
          </a:xfrm>
        </p:grpSpPr>
        <p:sp>
          <p:nvSpPr>
            <p:cNvPr id="16" name="Freeform 16"/>
            <p:cNvSpPr/>
            <p:nvPr/>
          </p:nvSpPr>
          <p:spPr>
            <a:xfrm>
              <a:off x="0" y="0"/>
              <a:ext cx="1238070" cy="297321"/>
            </a:xfrm>
            <a:custGeom>
              <a:avLst/>
              <a:gdLst/>
              <a:ahLst/>
              <a:cxnLst/>
              <a:rect l="l" t="t" r="r" b="b"/>
              <a:pathLst>
                <a:path w="1238070" h="297321">
                  <a:moveTo>
                    <a:pt x="32939" y="0"/>
                  </a:moveTo>
                  <a:lnTo>
                    <a:pt x="1205131" y="0"/>
                  </a:lnTo>
                  <a:cubicBezTo>
                    <a:pt x="1213867" y="0"/>
                    <a:pt x="1222245" y="3470"/>
                    <a:pt x="1228422" y="9648"/>
                  </a:cubicBezTo>
                  <a:cubicBezTo>
                    <a:pt x="1234599" y="15825"/>
                    <a:pt x="1238070" y="24203"/>
                    <a:pt x="1238070" y="32939"/>
                  </a:cubicBezTo>
                  <a:lnTo>
                    <a:pt x="1238070" y="264383"/>
                  </a:lnTo>
                  <a:cubicBezTo>
                    <a:pt x="1238070" y="282574"/>
                    <a:pt x="1223323" y="297321"/>
                    <a:pt x="1205131" y="297321"/>
                  </a:cubicBezTo>
                  <a:lnTo>
                    <a:pt x="32939" y="297321"/>
                  </a:lnTo>
                  <a:cubicBezTo>
                    <a:pt x="14747" y="297321"/>
                    <a:pt x="0" y="282574"/>
                    <a:pt x="0" y="264383"/>
                  </a:cubicBezTo>
                  <a:lnTo>
                    <a:pt x="0" y="32939"/>
                  </a:lnTo>
                  <a:cubicBezTo>
                    <a:pt x="0" y="14747"/>
                    <a:pt x="14747" y="0"/>
                    <a:pt x="32939" y="0"/>
                  </a:cubicBezTo>
                  <a:close/>
                </a:path>
              </a:pathLst>
            </a:custGeom>
            <a:solidFill>
              <a:srgbClr val="FFDE59">
                <a:alpha val="49804"/>
              </a:srgbClr>
            </a:solidFill>
            <a:ln>
              <a:noFill/>
            </a:ln>
          </p:spPr>
        </p:sp>
        <p:sp>
          <p:nvSpPr>
            <p:cNvPr id="17" name="TextBox 17"/>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18" name="Group 18"/>
          <p:cNvGrpSpPr/>
          <p:nvPr/>
        </p:nvGrpSpPr>
        <p:grpSpPr>
          <a:xfrm>
            <a:off x="2270014" y="2835248"/>
            <a:ext cx="1308303" cy="1128892"/>
            <a:chOff x="0" y="0"/>
            <a:chExt cx="344574" cy="297321"/>
          </a:xfrm>
        </p:grpSpPr>
        <p:sp>
          <p:nvSpPr>
            <p:cNvPr id="19" name="Freeform 19"/>
            <p:cNvSpPr/>
            <p:nvPr/>
          </p:nvSpPr>
          <p:spPr>
            <a:xfrm>
              <a:off x="0" y="0"/>
              <a:ext cx="344574" cy="297321"/>
            </a:xfrm>
            <a:custGeom>
              <a:avLst/>
              <a:gdLst/>
              <a:ahLst/>
              <a:cxnLst/>
              <a:rect l="l" t="t" r="r" b="b"/>
              <a:pathLst>
                <a:path w="344574" h="297321">
                  <a:moveTo>
                    <a:pt x="118351" y="0"/>
                  </a:moveTo>
                  <a:lnTo>
                    <a:pt x="226223" y="0"/>
                  </a:lnTo>
                  <a:cubicBezTo>
                    <a:pt x="291586" y="0"/>
                    <a:pt x="344574" y="52987"/>
                    <a:pt x="344574" y="118351"/>
                  </a:cubicBezTo>
                  <a:lnTo>
                    <a:pt x="344574" y="178971"/>
                  </a:lnTo>
                  <a:cubicBezTo>
                    <a:pt x="344574" y="210359"/>
                    <a:pt x="332105" y="240462"/>
                    <a:pt x="309910" y="262657"/>
                  </a:cubicBezTo>
                  <a:cubicBezTo>
                    <a:pt x="287715" y="284852"/>
                    <a:pt x="257612" y="297321"/>
                    <a:pt x="226223" y="297321"/>
                  </a:cubicBezTo>
                  <a:lnTo>
                    <a:pt x="118351" y="297321"/>
                  </a:lnTo>
                  <a:cubicBezTo>
                    <a:pt x="52987" y="297321"/>
                    <a:pt x="0" y="244334"/>
                    <a:pt x="0" y="178971"/>
                  </a:cubicBezTo>
                  <a:lnTo>
                    <a:pt x="0" y="118351"/>
                  </a:lnTo>
                  <a:cubicBezTo>
                    <a:pt x="0" y="52987"/>
                    <a:pt x="52987" y="0"/>
                    <a:pt x="118351" y="0"/>
                  </a:cubicBezTo>
                  <a:close/>
                </a:path>
              </a:pathLst>
            </a:custGeom>
            <a:solidFill>
              <a:srgbClr val="FFDE59">
                <a:alpha val="49804"/>
              </a:srgbClr>
            </a:solidFill>
            <a:ln>
              <a:noFill/>
            </a:ln>
          </p:spPr>
        </p:sp>
        <p:sp>
          <p:nvSpPr>
            <p:cNvPr id="20" name="TextBox 20"/>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21" name="Group 21"/>
          <p:cNvGrpSpPr/>
          <p:nvPr/>
        </p:nvGrpSpPr>
        <p:grpSpPr>
          <a:xfrm>
            <a:off x="3646974" y="2882907"/>
            <a:ext cx="2857759" cy="1128892"/>
            <a:chOff x="0" y="0"/>
            <a:chExt cx="752661" cy="297321"/>
          </a:xfrm>
        </p:grpSpPr>
        <p:sp>
          <p:nvSpPr>
            <p:cNvPr id="22" name="Freeform 22"/>
            <p:cNvSpPr/>
            <p:nvPr/>
          </p:nvSpPr>
          <p:spPr>
            <a:xfrm>
              <a:off x="0" y="0"/>
              <a:ext cx="752661" cy="297321"/>
            </a:xfrm>
            <a:custGeom>
              <a:avLst/>
              <a:gdLst/>
              <a:ahLst/>
              <a:cxnLst/>
              <a:rect l="l" t="t" r="r" b="b"/>
              <a:pathLst>
                <a:path w="752661" h="297321">
                  <a:moveTo>
                    <a:pt x="54182" y="0"/>
                  </a:moveTo>
                  <a:lnTo>
                    <a:pt x="698479" y="0"/>
                  </a:lnTo>
                  <a:cubicBezTo>
                    <a:pt x="728403" y="0"/>
                    <a:pt x="752661" y="24258"/>
                    <a:pt x="752661" y="54182"/>
                  </a:cubicBezTo>
                  <a:lnTo>
                    <a:pt x="752661" y="243140"/>
                  </a:lnTo>
                  <a:cubicBezTo>
                    <a:pt x="752661" y="273063"/>
                    <a:pt x="728403" y="297321"/>
                    <a:pt x="698479" y="297321"/>
                  </a:cubicBezTo>
                  <a:lnTo>
                    <a:pt x="54182" y="297321"/>
                  </a:lnTo>
                  <a:cubicBezTo>
                    <a:pt x="24258" y="297321"/>
                    <a:pt x="0" y="273063"/>
                    <a:pt x="0" y="243140"/>
                  </a:cubicBezTo>
                  <a:lnTo>
                    <a:pt x="0" y="54182"/>
                  </a:lnTo>
                  <a:cubicBezTo>
                    <a:pt x="0" y="24258"/>
                    <a:pt x="24258" y="0"/>
                    <a:pt x="54182" y="0"/>
                  </a:cubicBezTo>
                  <a:close/>
                </a:path>
              </a:pathLst>
            </a:custGeom>
            <a:solidFill>
              <a:srgbClr val="00C4CC">
                <a:alpha val="49804"/>
              </a:srgbClr>
            </a:solidFill>
            <a:ln>
              <a:noFill/>
            </a:ln>
          </p:spPr>
        </p:sp>
        <p:sp>
          <p:nvSpPr>
            <p:cNvPr id="23" name="TextBox 23"/>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24" name="Group 24"/>
          <p:cNvGrpSpPr/>
          <p:nvPr/>
        </p:nvGrpSpPr>
        <p:grpSpPr>
          <a:xfrm>
            <a:off x="9868069" y="7151761"/>
            <a:ext cx="4675604" cy="1128892"/>
            <a:chOff x="0" y="0"/>
            <a:chExt cx="1231435" cy="297321"/>
          </a:xfrm>
        </p:grpSpPr>
        <p:sp>
          <p:nvSpPr>
            <p:cNvPr id="25" name="Freeform 25"/>
            <p:cNvSpPr/>
            <p:nvPr/>
          </p:nvSpPr>
          <p:spPr>
            <a:xfrm>
              <a:off x="0" y="0"/>
              <a:ext cx="1231435" cy="297321"/>
            </a:xfrm>
            <a:custGeom>
              <a:avLst/>
              <a:gdLst/>
              <a:ahLst/>
              <a:cxnLst/>
              <a:rect l="l" t="t" r="r" b="b"/>
              <a:pathLst>
                <a:path w="1231435" h="297321">
                  <a:moveTo>
                    <a:pt x="33116" y="0"/>
                  </a:moveTo>
                  <a:lnTo>
                    <a:pt x="1198319" y="0"/>
                  </a:lnTo>
                  <a:cubicBezTo>
                    <a:pt x="1207102" y="0"/>
                    <a:pt x="1215525" y="3489"/>
                    <a:pt x="1221735" y="9700"/>
                  </a:cubicBezTo>
                  <a:cubicBezTo>
                    <a:pt x="1227946" y="15910"/>
                    <a:pt x="1231435" y="24333"/>
                    <a:pt x="1231435" y="33116"/>
                  </a:cubicBezTo>
                  <a:lnTo>
                    <a:pt x="1231435" y="264205"/>
                  </a:lnTo>
                  <a:cubicBezTo>
                    <a:pt x="1231435" y="282495"/>
                    <a:pt x="1216608" y="297321"/>
                    <a:pt x="1198319" y="297321"/>
                  </a:cubicBezTo>
                  <a:lnTo>
                    <a:pt x="33116" y="297321"/>
                  </a:lnTo>
                  <a:cubicBezTo>
                    <a:pt x="14827" y="297321"/>
                    <a:pt x="0" y="282495"/>
                    <a:pt x="0" y="264205"/>
                  </a:cubicBezTo>
                  <a:lnTo>
                    <a:pt x="0" y="33116"/>
                  </a:lnTo>
                  <a:cubicBezTo>
                    <a:pt x="0" y="14827"/>
                    <a:pt x="14827" y="0"/>
                    <a:pt x="33116" y="0"/>
                  </a:cubicBezTo>
                  <a:close/>
                </a:path>
              </a:pathLst>
            </a:custGeom>
            <a:solidFill>
              <a:srgbClr val="00C4CC">
                <a:alpha val="49804"/>
              </a:srgbClr>
            </a:solidFill>
            <a:ln>
              <a:noFill/>
            </a:ln>
          </p:spPr>
        </p:sp>
        <p:sp>
          <p:nvSpPr>
            <p:cNvPr id="26" name="TextBox 26"/>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27" name="Group 27"/>
          <p:cNvGrpSpPr/>
          <p:nvPr/>
        </p:nvGrpSpPr>
        <p:grpSpPr>
          <a:xfrm>
            <a:off x="12205871" y="7151761"/>
            <a:ext cx="4910862" cy="1128892"/>
            <a:chOff x="0" y="0"/>
            <a:chExt cx="1293396" cy="297321"/>
          </a:xfrm>
        </p:grpSpPr>
        <p:sp>
          <p:nvSpPr>
            <p:cNvPr id="28" name="Freeform 28"/>
            <p:cNvSpPr/>
            <p:nvPr/>
          </p:nvSpPr>
          <p:spPr>
            <a:xfrm>
              <a:off x="0" y="0"/>
              <a:ext cx="1293396" cy="297321"/>
            </a:xfrm>
            <a:custGeom>
              <a:avLst/>
              <a:gdLst/>
              <a:ahLst/>
              <a:cxnLst/>
              <a:rect l="l" t="t" r="r" b="b"/>
              <a:pathLst>
                <a:path w="1293396" h="297321">
                  <a:moveTo>
                    <a:pt x="31530" y="0"/>
                  </a:moveTo>
                  <a:lnTo>
                    <a:pt x="1261866" y="0"/>
                  </a:lnTo>
                  <a:cubicBezTo>
                    <a:pt x="1279279" y="0"/>
                    <a:pt x="1293396" y="14116"/>
                    <a:pt x="1293396" y="31530"/>
                  </a:cubicBezTo>
                  <a:lnTo>
                    <a:pt x="1293396" y="265792"/>
                  </a:lnTo>
                  <a:cubicBezTo>
                    <a:pt x="1293396" y="274154"/>
                    <a:pt x="1290074" y="282174"/>
                    <a:pt x="1284161" y="288087"/>
                  </a:cubicBezTo>
                  <a:cubicBezTo>
                    <a:pt x="1278248" y="294000"/>
                    <a:pt x="1270228" y="297321"/>
                    <a:pt x="1261866" y="297321"/>
                  </a:cubicBezTo>
                  <a:lnTo>
                    <a:pt x="31530" y="297321"/>
                  </a:lnTo>
                  <a:cubicBezTo>
                    <a:pt x="14116" y="297321"/>
                    <a:pt x="0" y="283205"/>
                    <a:pt x="0" y="265792"/>
                  </a:cubicBezTo>
                  <a:lnTo>
                    <a:pt x="0" y="31530"/>
                  </a:lnTo>
                  <a:cubicBezTo>
                    <a:pt x="0" y="14116"/>
                    <a:pt x="14116" y="0"/>
                    <a:pt x="31530" y="0"/>
                  </a:cubicBezTo>
                  <a:close/>
                </a:path>
              </a:pathLst>
            </a:custGeom>
            <a:solidFill>
              <a:srgbClr val="01558A">
                <a:alpha val="49804"/>
              </a:srgbClr>
            </a:solidFill>
            <a:ln>
              <a:noFill/>
            </a:ln>
          </p:spPr>
        </p:sp>
        <p:sp>
          <p:nvSpPr>
            <p:cNvPr id="29" name="TextBox 29"/>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30" name="Group 30"/>
          <p:cNvGrpSpPr/>
          <p:nvPr/>
        </p:nvGrpSpPr>
        <p:grpSpPr>
          <a:xfrm>
            <a:off x="5075853" y="2382905"/>
            <a:ext cx="3239705" cy="2105145"/>
            <a:chOff x="0" y="0"/>
            <a:chExt cx="853256" cy="554441"/>
          </a:xfrm>
        </p:grpSpPr>
        <p:sp>
          <p:nvSpPr>
            <p:cNvPr id="31" name="Freeform 31"/>
            <p:cNvSpPr/>
            <p:nvPr/>
          </p:nvSpPr>
          <p:spPr>
            <a:xfrm>
              <a:off x="0" y="0"/>
              <a:ext cx="853256" cy="554441"/>
            </a:xfrm>
            <a:custGeom>
              <a:avLst/>
              <a:gdLst/>
              <a:ahLst/>
              <a:cxnLst/>
              <a:rect l="l" t="t" r="r" b="b"/>
              <a:pathLst>
                <a:path w="853256" h="554441">
                  <a:moveTo>
                    <a:pt x="47794" y="0"/>
                  </a:moveTo>
                  <a:lnTo>
                    <a:pt x="805462" y="0"/>
                  </a:lnTo>
                  <a:cubicBezTo>
                    <a:pt x="831857" y="0"/>
                    <a:pt x="853256" y="21398"/>
                    <a:pt x="853256" y="47794"/>
                  </a:cubicBezTo>
                  <a:lnTo>
                    <a:pt x="853256" y="506647"/>
                  </a:lnTo>
                  <a:cubicBezTo>
                    <a:pt x="853256" y="519323"/>
                    <a:pt x="848220" y="531480"/>
                    <a:pt x="839257" y="540443"/>
                  </a:cubicBezTo>
                  <a:cubicBezTo>
                    <a:pt x="830294" y="549406"/>
                    <a:pt x="818137" y="554441"/>
                    <a:pt x="805462" y="554441"/>
                  </a:cubicBezTo>
                  <a:lnTo>
                    <a:pt x="47794" y="554441"/>
                  </a:lnTo>
                  <a:cubicBezTo>
                    <a:pt x="21398" y="554441"/>
                    <a:pt x="0" y="533043"/>
                    <a:pt x="0" y="506647"/>
                  </a:cubicBezTo>
                  <a:lnTo>
                    <a:pt x="0" y="47794"/>
                  </a:lnTo>
                  <a:cubicBezTo>
                    <a:pt x="0" y="21398"/>
                    <a:pt x="21398" y="0"/>
                    <a:pt x="47794" y="0"/>
                  </a:cubicBezTo>
                  <a:close/>
                </a:path>
              </a:pathLst>
            </a:custGeom>
            <a:solidFill>
              <a:srgbClr val="01558A">
                <a:alpha val="49804"/>
              </a:srgbClr>
            </a:solidFill>
            <a:ln>
              <a:noFill/>
            </a:ln>
          </p:spPr>
        </p:sp>
        <p:sp>
          <p:nvSpPr>
            <p:cNvPr id="32" name="TextBox 32"/>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879959" y="3086100"/>
            <a:ext cx="8528083" cy="6172200"/>
          </a:xfrm>
          <a:custGeom>
            <a:avLst/>
            <a:gdLst/>
            <a:ahLst/>
            <a:cxnLst/>
            <a:rect l="l" t="t" r="r" b="b"/>
            <a:pathLst>
              <a:path w="8528083" h="6172200">
                <a:moveTo>
                  <a:pt x="0" y="0"/>
                </a:moveTo>
                <a:lnTo>
                  <a:pt x="8528082" y="0"/>
                </a:lnTo>
                <a:lnTo>
                  <a:pt x="8528082" y="6172200"/>
                </a:lnTo>
                <a:lnTo>
                  <a:pt x="0" y="61722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TextBox 3"/>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737373"/>
                </a:solidFill>
                <a:latin typeface="Agrandir Narrow Bold"/>
              </a:rPr>
              <a:t>FUENTE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269834" y="3790697"/>
            <a:ext cx="2936938" cy="4114800"/>
          </a:xfrm>
          <a:custGeom>
            <a:avLst/>
            <a:gdLst/>
            <a:ahLst/>
            <a:cxnLst/>
            <a:rect l="l" t="t" r="r" b="b"/>
            <a:pathLst>
              <a:path w="2936938" h="4114800">
                <a:moveTo>
                  <a:pt x="0" y="0"/>
                </a:moveTo>
                <a:lnTo>
                  <a:pt x="2936938" y="0"/>
                </a:lnTo>
                <a:lnTo>
                  <a:pt x="2936938"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9902392" y="4116900"/>
            <a:ext cx="4115774" cy="3462395"/>
          </a:xfrm>
          <a:custGeom>
            <a:avLst/>
            <a:gdLst/>
            <a:ahLst/>
            <a:cxnLst/>
            <a:rect l="l" t="t" r="r" b="b"/>
            <a:pathLst>
              <a:path w="4115774" h="3462395">
                <a:moveTo>
                  <a:pt x="0" y="0"/>
                </a:moveTo>
                <a:lnTo>
                  <a:pt x="4115774" y="0"/>
                </a:lnTo>
                <a:lnTo>
                  <a:pt x="4115774" y="3462395"/>
                </a:lnTo>
                <a:lnTo>
                  <a:pt x="0" y="3462395"/>
                </a:lnTo>
                <a:lnTo>
                  <a:pt x="0" y="0"/>
                </a:lnTo>
                <a:close/>
              </a:path>
            </a:pathLst>
          </a:custGeom>
          <a:blipFill>
            <a:blip r:embed="rId5"/>
            <a:stretch>
              <a:fillRect/>
            </a:stretch>
          </a:blipFill>
        </p:spPr>
      </p:sp>
      <p:sp>
        <p:nvSpPr>
          <p:cNvPr id="4" name="Freeform 4"/>
          <p:cNvSpPr/>
          <p:nvPr/>
        </p:nvSpPr>
        <p:spPr>
          <a:xfrm>
            <a:off x="15258978" y="7579295"/>
            <a:ext cx="1267099" cy="1938201"/>
          </a:xfrm>
          <a:custGeom>
            <a:avLst/>
            <a:gdLst/>
            <a:ahLst/>
            <a:cxnLst/>
            <a:rect l="l" t="t" r="r" b="b"/>
            <a:pathLst>
              <a:path w="1267099" h="1938201">
                <a:moveTo>
                  <a:pt x="0" y="0"/>
                </a:moveTo>
                <a:lnTo>
                  <a:pt x="1267099" y="0"/>
                </a:lnTo>
                <a:lnTo>
                  <a:pt x="1267099" y="1938201"/>
                </a:lnTo>
                <a:lnTo>
                  <a:pt x="0" y="1938201"/>
                </a:lnTo>
                <a:lnTo>
                  <a:pt x="0" y="0"/>
                </a:lnTo>
                <a:close/>
              </a:path>
            </a:pathLst>
          </a:custGeom>
          <a:blipFill>
            <a:blip r:embed="rId6"/>
            <a:stretch>
              <a:fillRect/>
            </a:stretch>
          </a:blipFill>
        </p:spPr>
      </p:sp>
      <p:sp>
        <p:nvSpPr>
          <p:cNvPr id="5" name="Freeform 5"/>
          <p:cNvSpPr/>
          <p:nvPr/>
        </p:nvSpPr>
        <p:spPr>
          <a:xfrm>
            <a:off x="8530575" y="7685245"/>
            <a:ext cx="1726301" cy="1726301"/>
          </a:xfrm>
          <a:custGeom>
            <a:avLst/>
            <a:gdLst/>
            <a:ahLst/>
            <a:cxnLst/>
            <a:rect l="l" t="t" r="r" b="b"/>
            <a:pathLst>
              <a:path w="1726301" h="1726301">
                <a:moveTo>
                  <a:pt x="0" y="0"/>
                </a:moveTo>
                <a:lnTo>
                  <a:pt x="1726301" y="0"/>
                </a:lnTo>
                <a:lnTo>
                  <a:pt x="1726301" y="1726301"/>
                </a:lnTo>
                <a:lnTo>
                  <a:pt x="0" y="172630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761923" y="7712596"/>
            <a:ext cx="1766550" cy="1671598"/>
          </a:xfrm>
          <a:custGeom>
            <a:avLst/>
            <a:gdLst/>
            <a:ahLst/>
            <a:cxnLst/>
            <a:rect l="l" t="t" r="r" b="b"/>
            <a:pathLst>
              <a:path w="1766550" h="1671598">
                <a:moveTo>
                  <a:pt x="0" y="0"/>
                </a:moveTo>
                <a:lnTo>
                  <a:pt x="1766550" y="0"/>
                </a:lnTo>
                <a:lnTo>
                  <a:pt x="1766550" y="1671598"/>
                </a:lnTo>
                <a:lnTo>
                  <a:pt x="0" y="167159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737373"/>
                </a:solidFill>
                <a:latin typeface="Agrandir Narrow Bold"/>
              </a:rPr>
              <a:t>FUENTE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Freeform 3"/>
          <p:cNvSpPr/>
          <p:nvPr/>
        </p:nvSpPr>
        <p:spPr>
          <a:xfrm>
            <a:off x="16451086" y="8057654"/>
            <a:ext cx="1303274" cy="1825952"/>
          </a:xfrm>
          <a:custGeom>
            <a:avLst/>
            <a:gdLst/>
            <a:ahLst/>
            <a:cxnLst/>
            <a:rect l="l" t="t" r="r" b="b"/>
            <a:pathLst>
              <a:path w="1303274" h="1825952">
                <a:moveTo>
                  <a:pt x="0" y="0"/>
                </a:moveTo>
                <a:lnTo>
                  <a:pt x="1303274" y="0"/>
                </a:lnTo>
                <a:lnTo>
                  <a:pt x="1303274" y="1825952"/>
                </a:lnTo>
                <a:lnTo>
                  <a:pt x="0" y="18259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rot="-5400000">
            <a:off x="698492" y="4650202"/>
            <a:ext cx="8239954" cy="996950"/>
          </a:xfrm>
          <a:prstGeom prst="rect">
            <a:avLst/>
          </a:prstGeom>
        </p:spPr>
        <p:txBody>
          <a:bodyPr lIns="0" tIns="0" rIns="0" bIns="0" rtlCol="0" anchor="t">
            <a:spAutoFit/>
          </a:bodyPr>
          <a:lstStyle/>
          <a:p>
            <a:pPr algn="ctr">
              <a:lnSpc>
                <a:spcPts val="7000"/>
              </a:lnSpc>
            </a:pPr>
            <a:r>
              <a:rPr lang="en-US" sz="5000">
                <a:solidFill>
                  <a:srgbClr val="00C4CC"/>
                </a:solidFill>
                <a:latin typeface="Agrandir Narrow"/>
              </a:rPr>
              <a:t>EECTRO</a:t>
            </a:r>
            <a:r>
              <a:rPr lang="en-US" sz="5000">
                <a:solidFill>
                  <a:srgbClr val="00C4CC"/>
                </a:solidFill>
                <a:latin typeface="Agrandir Narrow Bold"/>
              </a:rPr>
              <a:t>CARDIOGRAFÍA</a:t>
            </a:r>
          </a:p>
        </p:txBody>
      </p:sp>
      <p:sp>
        <p:nvSpPr>
          <p:cNvPr id="7"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419"/>
          </a:p>
        </p:txBody>
      </p:sp>
      <p:pic>
        <p:nvPicPr>
          <p:cNvPr id="1027" name="Picture 3" descr="File:ECG principle slow.gif - Wikipedi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638300"/>
            <a:ext cx="6134100" cy="701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724150"/>
          </a:xfrm>
          <a:prstGeom prst="rect">
            <a:avLst/>
          </a:prstGeom>
        </p:spPr>
        <p:txBody>
          <a:bodyPr lIns="0" tIns="0" rIns="0" bIns="0" rtlCol="0" anchor="t">
            <a:spAutoFit/>
          </a:bodyPr>
          <a:lstStyle/>
          <a:p>
            <a:pPr marL="0" lvl="0" indent="0" algn="ctr">
              <a:lnSpc>
                <a:spcPts val="18000"/>
              </a:lnSpc>
              <a:spcBef>
                <a:spcPct val="0"/>
              </a:spcBef>
            </a:pPr>
            <a:r>
              <a:rPr lang="en-US" sz="15000">
                <a:solidFill>
                  <a:srgbClr val="FFFFFF"/>
                </a:solidFill>
                <a:latin typeface="Agrandir Narrow Bold"/>
              </a:rPr>
              <a:t>BIOSEÑALES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50" name="Picture 2" descr="Brains GIF - Find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171700"/>
            <a:ext cx="11461604" cy="51816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16059948" y="8284698"/>
            <a:ext cx="1740867" cy="1464504"/>
          </a:xfrm>
          <a:custGeom>
            <a:avLst/>
            <a:gdLst/>
            <a:ahLst/>
            <a:cxnLst/>
            <a:rect l="l" t="t" r="r" b="b"/>
            <a:pathLst>
              <a:path w="1740867" h="1464504">
                <a:moveTo>
                  <a:pt x="0" y="0"/>
                </a:moveTo>
                <a:lnTo>
                  <a:pt x="1740867" y="0"/>
                </a:lnTo>
                <a:lnTo>
                  <a:pt x="1740867" y="1464504"/>
                </a:lnTo>
                <a:lnTo>
                  <a:pt x="0" y="1464504"/>
                </a:lnTo>
                <a:lnTo>
                  <a:pt x="0" y="0"/>
                </a:lnTo>
                <a:close/>
              </a:path>
            </a:pathLst>
          </a:custGeom>
          <a:blipFill>
            <a:blip r:embed="rId4"/>
            <a:stretch>
              <a:fillRect/>
            </a:stretch>
          </a:blipFill>
        </p:spPr>
      </p:sp>
      <p:sp>
        <p:nvSpPr>
          <p:cNvPr id="4" name="TextBox 4"/>
          <p:cNvSpPr txBox="1"/>
          <p:nvPr/>
        </p:nvSpPr>
        <p:spPr>
          <a:xfrm rot="-5400000">
            <a:off x="698492" y="4650202"/>
            <a:ext cx="8239954" cy="996950"/>
          </a:xfrm>
          <a:prstGeom prst="rect">
            <a:avLst/>
          </a:prstGeom>
        </p:spPr>
        <p:txBody>
          <a:bodyPr lIns="0" tIns="0" rIns="0" bIns="0" rtlCol="0" anchor="t">
            <a:spAutoFit/>
          </a:bodyPr>
          <a:lstStyle/>
          <a:p>
            <a:pPr algn="ctr">
              <a:lnSpc>
                <a:spcPts val="7000"/>
              </a:lnSpc>
            </a:pPr>
            <a:r>
              <a:rPr lang="en-US" sz="5000">
                <a:solidFill>
                  <a:srgbClr val="00C4CC"/>
                </a:solidFill>
                <a:latin typeface="Agrandir Narrow"/>
              </a:rPr>
              <a:t>ELECTRO</a:t>
            </a:r>
            <a:r>
              <a:rPr lang="en-US" sz="5000">
                <a:solidFill>
                  <a:srgbClr val="00C4CC"/>
                </a:solidFill>
                <a:latin typeface="Agrandir Narrow Bold"/>
              </a:rPr>
              <a:t>ENCEFALOGRAFÍA</a:t>
            </a:r>
          </a:p>
        </p:txBody>
      </p:sp>
      <p:sp>
        <p:nvSpPr>
          <p:cNvPr id="6" name="Rectángulo 5"/>
          <p:cNvSpPr/>
          <p:nvPr/>
        </p:nvSpPr>
        <p:spPr>
          <a:xfrm>
            <a:off x="13411200" y="6438900"/>
            <a:ext cx="2165204" cy="1143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635553" y="3880491"/>
            <a:ext cx="3476027" cy="4386154"/>
          </a:xfrm>
          <a:custGeom>
            <a:avLst/>
            <a:gdLst/>
            <a:ahLst/>
            <a:cxnLst/>
            <a:rect l="l" t="t" r="r" b="b"/>
            <a:pathLst>
              <a:path w="3476027" h="4386154">
                <a:moveTo>
                  <a:pt x="0" y="0"/>
                </a:moveTo>
                <a:lnTo>
                  <a:pt x="3476027" y="0"/>
                </a:lnTo>
                <a:lnTo>
                  <a:pt x="3476027" y="4386153"/>
                </a:lnTo>
                <a:lnTo>
                  <a:pt x="0" y="4386153"/>
                </a:lnTo>
                <a:lnTo>
                  <a:pt x="0" y="0"/>
                </a:lnTo>
                <a:close/>
              </a:path>
            </a:pathLst>
          </a:custGeom>
          <a:blipFill>
            <a:blip r:embed="rId3"/>
            <a:stretch>
              <a:fillRect/>
            </a:stretch>
          </a:blipFill>
        </p:spPr>
      </p:sp>
      <p:sp>
        <p:nvSpPr>
          <p:cNvPr id="3" name="Freeform 3"/>
          <p:cNvSpPr/>
          <p:nvPr/>
        </p:nvSpPr>
        <p:spPr>
          <a:xfrm>
            <a:off x="2096887" y="4279945"/>
            <a:ext cx="6689501" cy="3587245"/>
          </a:xfrm>
          <a:custGeom>
            <a:avLst/>
            <a:gdLst/>
            <a:ahLst/>
            <a:cxnLst/>
            <a:rect l="l" t="t" r="r" b="b"/>
            <a:pathLst>
              <a:path w="6689501" h="3587245">
                <a:moveTo>
                  <a:pt x="0" y="0"/>
                </a:moveTo>
                <a:lnTo>
                  <a:pt x="6689501" y="0"/>
                </a:lnTo>
                <a:lnTo>
                  <a:pt x="6689501" y="3587245"/>
                </a:lnTo>
                <a:lnTo>
                  <a:pt x="0" y="3587245"/>
                </a:lnTo>
                <a:lnTo>
                  <a:pt x="0" y="0"/>
                </a:lnTo>
                <a:close/>
              </a:path>
            </a:pathLst>
          </a:custGeom>
          <a:blipFill>
            <a:blip r:embed="rId4"/>
            <a:stretch>
              <a:fillRect/>
            </a:stretch>
          </a:blipFill>
        </p:spPr>
      </p:sp>
      <p:sp>
        <p:nvSpPr>
          <p:cNvPr id="4" name="TextBox 4"/>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DE59"/>
                </a:solidFill>
                <a:latin typeface="Agrandir Narrow Bold"/>
              </a:rPr>
              <a:t>TRANSDUCCIÓN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28700" y="4834268"/>
            <a:ext cx="7432371" cy="2870143"/>
          </a:xfrm>
          <a:custGeom>
            <a:avLst/>
            <a:gdLst/>
            <a:ahLst/>
            <a:cxnLst/>
            <a:rect l="l" t="t" r="r" b="b"/>
            <a:pathLst>
              <a:path w="7432371" h="2870143">
                <a:moveTo>
                  <a:pt x="0" y="0"/>
                </a:moveTo>
                <a:lnTo>
                  <a:pt x="7432371" y="0"/>
                </a:lnTo>
                <a:lnTo>
                  <a:pt x="7432371" y="2870144"/>
                </a:lnTo>
                <a:lnTo>
                  <a:pt x="0" y="2870144"/>
                </a:lnTo>
                <a:lnTo>
                  <a:pt x="0" y="0"/>
                </a:lnTo>
                <a:close/>
              </a:path>
            </a:pathLst>
          </a:custGeom>
          <a:blipFill>
            <a:blip r:embed="rId3"/>
            <a:stretch>
              <a:fillRect t="-27366"/>
            </a:stretch>
          </a:blipFill>
        </p:spPr>
      </p:sp>
      <p:sp>
        <p:nvSpPr>
          <p:cNvPr id="3" name="Freeform 3"/>
          <p:cNvSpPr/>
          <p:nvPr/>
        </p:nvSpPr>
        <p:spPr>
          <a:xfrm>
            <a:off x="8919957" y="3842393"/>
            <a:ext cx="8339343" cy="4853893"/>
          </a:xfrm>
          <a:custGeom>
            <a:avLst/>
            <a:gdLst/>
            <a:ahLst/>
            <a:cxnLst/>
            <a:rect l="l" t="t" r="r" b="b"/>
            <a:pathLst>
              <a:path w="8339343" h="4853893">
                <a:moveTo>
                  <a:pt x="0" y="0"/>
                </a:moveTo>
                <a:lnTo>
                  <a:pt x="8339343" y="0"/>
                </a:lnTo>
                <a:lnTo>
                  <a:pt x="8339343" y="4853894"/>
                </a:lnTo>
                <a:lnTo>
                  <a:pt x="0" y="4853894"/>
                </a:lnTo>
                <a:lnTo>
                  <a:pt x="0" y="0"/>
                </a:lnTo>
                <a:close/>
              </a:path>
            </a:pathLst>
          </a:custGeom>
          <a:blipFill>
            <a:blip r:embed="rId4"/>
            <a:stretch>
              <a:fillRect t="-6255" b="-6102"/>
            </a:stretch>
          </a:blipFill>
        </p:spPr>
      </p:sp>
      <p:sp>
        <p:nvSpPr>
          <p:cNvPr id="4" name="TextBox 4"/>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FFDE59"/>
                </a:solidFill>
                <a:latin typeface="Agrandir Narrow Bold"/>
              </a:rPr>
              <a:t>AMPLIFICACIÓN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934944" y="5143500"/>
            <a:ext cx="6418112" cy="3770641"/>
          </a:xfrm>
          <a:custGeom>
            <a:avLst/>
            <a:gdLst/>
            <a:ahLst/>
            <a:cxnLst/>
            <a:rect l="l" t="t" r="r" b="b"/>
            <a:pathLst>
              <a:path w="6418112" h="3770641">
                <a:moveTo>
                  <a:pt x="0" y="0"/>
                </a:moveTo>
                <a:lnTo>
                  <a:pt x="6418112" y="0"/>
                </a:lnTo>
                <a:lnTo>
                  <a:pt x="6418112" y="3770641"/>
                </a:lnTo>
                <a:lnTo>
                  <a:pt x="0" y="3770641"/>
                </a:lnTo>
                <a:lnTo>
                  <a:pt x="0" y="0"/>
                </a:lnTo>
                <a:close/>
              </a:path>
            </a:pathLst>
          </a:custGeom>
          <a:blipFill>
            <a:blip r:embed="rId3"/>
            <a:stretch>
              <a:fillRect/>
            </a:stretch>
          </a:blipFill>
        </p:spPr>
      </p:sp>
      <p:sp>
        <p:nvSpPr>
          <p:cNvPr id="3" name="TextBox 3"/>
          <p:cNvSpPr txBox="1"/>
          <p:nvPr/>
        </p:nvSpPr>
        <p:spPr>
          <a:xfrm>
            <a:off x="1562793" y="1723245"/>
            <a:ext cx="15162413" cy="2771778"/>
          </a:xfrm>
          <a:prstGeom prst="rect">
            <a:avLst/>
          </a:prstGeom>
        </p:spPr>
        <p:txBody>
          <a:bodyPr lIns="0" tIns="0" rIns="0" bIns="0" rtlCol="0" anchor="t">
            <a:spAutoFit/>
          </a:bodyPr>
          <a:lstStyle/>
          <a:p>
            <a:pPr algn="ctr">
              <a:lnSpc>
                <a:spcPts val="6800"/>
              </a:lnSpc>
            </a:pPr>
            <a:r>
              <a:rPr lang="en-US" sz="8000">
                <a:solidFill>
                  <a:srgbClr val="FFDE59"/>
                </a:solidFill>
                <a:latin typeface="Agrandir Narrow Bold"/>
              </a:rPr>
              <a:t>PROCESAMIENTO ANALÓGICO </a:t>
            </a:r>
            <a:r>
              <a:rPr lang="en-US" sz="8000">
                <a:solidFill>
                  <a:srgbClr val="FFFFFF"/>
                </a:solidFill>
                <a:latin typeface="Agrandir Narrow Bold"/>
              </a:rPr>
              <a:t>+</a:t>
            </a:r>
          </a:p>
          <a:p>
            <a:pPr marL="0" lvl="0" indent="0" algn="ctr">
              <a:lnSpc>
                <a:spcPts val="5950"/>
              </a:lnSpc>
            </a:pPr>
            <a:r>
              <a:rPr lang="en-US" sz="7000">
                <a:solidFill>
                  <a:srgbClr val="FFDE59"/>
                </a:solidFill>
                <a:latin typeface="Agrandir Narrow Bold"/>
              </a:rPr>
              <a:t>CONVERSIÓN ANALÓGICA-DIGITAL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8060455" y="3106278"/>
            <a:ext cx="2167089" cy="1337942"/>
          </a:xfrm>
          <a:custGeom>
            <a:avLst/>
            <a:gdLst/>
            <a:ahLst/>
            <a:cxnLst/>
            <a:rect l="l" t="t" r="r" b="b"/>
            <a:pathLst>
              <a:path w="2167089" h="1337942">
                <a:moveTo>
                  <a:pt x="0" y="0"/>
                </a:moveTo>
                <a:lnTo>
                  <a:pt x="2167090" y="0"/>
                </a:lnTo>
                <a:lnTo>
                  <a:pt x="2167090" y="1337942"/>
                </a:lnTo>
                <a:lnTo>
                  <a:pt x="0" y="1337942"/>
                </a:lnTo>
                <a:lnTo>
                  <a:pt x="0" y="0"/>
                </a:lnTo>
                <a:close/>
              </a:path>
            </a:pathLst>
          </a:custGeom>
          <a:blipFill>
            <a:blip r:embed="rId3"/>
            <a:stretch>
              <a:fillRect/>
            </a:stretch>
          </a:blipFill>
        </p:spPr>
      </p:sp>
      <p:sp>
        <p:nvSpPr>
          <p:cNvPr id="3" name="Freeform 3"/>
          <p:cNvSpPr/>
          <p:nvPr/>
        </p:nvSpPr>
        <p:spPr>
          <a:xfrm>
            <a:off x="4396345" y="2335474"/>
            <a:ext cx="9495310" cy="5616051"/>
          </a:xfrm>
          <a:custGeom>
            <a:avLst/>
            <a:gdLst/>
            <a:ahLst/>
            <a:cxnLst/>
            <a:rect l="l" t="t" r="r" b="b"/>
            <a:pathLst>
              <a:path w="9495310" h="5616051">
                <a:moveTo>
                  <a:pt x="0" y="0"/>
                </a:moveTo>
                <a:lnTo>
                  <a:pt x="9495310" y="0"/>
                </a:lnTo>
                <a:lnTo>
                  <a:pt x="9495310" y="5616052"/>
                </a:lnTo>
                <a:lnTo>
                  <a:pt x="0" y="5616052"/>
                </a:lnTo>
                <a:lnTo>
                  <a:pt x="0" y="0"/>
                </a:lnTo>
                <a:close/>
              </a:path>
            </a:pathLst>
          </a:custGeom>
          <a:blipFill>
            <a:blip r:embed="rId4"/>
            <a:stretch>
              <a:fillRect/>
            </a:stretch>
          </a:blipFill>
        </p:spPr>
      </p:sp>
      <p:sp>
        <p:nvSpPr>
          <p:cNvPr id="4" name="TextBox 4"/>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486440" y="4949587"/>
            <a:ext cx="13315121" cy="4308713"/>
          </a:xfrm>
          <a:custGeom>
            <a:avLst/>
            <a:gdLst/>
            <a:ahLst/>
            <a:cxnLst/>
            <a:rect l="l" t="t" r="r" b="b"/>
            <a:pathLst>
              <a:path w="13315121" h="4308713">
                <a:moveTo>
                  <a:pt x="0" y="0"/>
                </a:moveTo>
                <a:lnTo>
                  <a:pt x="13315120" y="0"/>
                </a:lnTo>
                <a:lnTo>
                  <a:pt x="13315120" y="4308713"/>
                </a:lnTo>
                <a:lnTo>
                  <a:pt x="0" y="4308713"/>
                </a:lnTo>
                <a:lnTo>
                  <a:pt x="0" y="0"/>
                </a:lnTo>
                <a:close/>
              </a:path>
            </a:pathLst>
          </a:custGeom>
          <a:blipFill>
            <a:blip r:embed="rId3"/>
            <a:stretch>
              <a:fillRect/>
            </a:stretch>
          </a:blipFill>
        </p:spPr>
      </p:sp>
      <p:sp>
        <p:nvSpPr>
          <p:cNvPr id="3" name="TextBox 3"/>
          <p:cNvSpPr txBox="1"/>
          <p:nvPr/>
        </p:nvSpPr>
        <p:spPr>
          <a:xfrm>
            <a:off x="2096887" y="1473200"/>
            <a:ext cx="14094227" cy="11811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FFE052"/>
                </a:solidFill>
                <a:latin typeface="Agrandir Narrow Bold"/>
              </a:rPr>
              <a:t>TEOREMA DE NYQUIST-SHANNON</a:t>
            </a:r>
          </a:p>
        </p:txBody>
      </p:sp>
      <p:sp>
        <p:nvSpPr>
          <p:cNvPr id="4" name="TextBox 4"/>
          <p:cNvSpPr txBox="1"/>
          <p:nvPr/>
        </p:nvSpPr>
        <p:spPr>
          <a:xfrm>
            <a:off x="2096887" y="2815054"/>
            <a:ext cx="14094227" cy="1295400"/>
          </a:xfrm>
          <a:prstGeom prst="rect">
            <a:avLst/>
          </a:prstGeom>
        </p:spPr>
        <p:txBody>
          <a:bodyPr lIns="0" tIns="0" rIns="0" bIns="0" rtlCol="0" anchor="t">
            <a:spAutoFit/>
          </a:bodyPr>
          <a:lstStyle/>
          <a:p>
            <a:pPr algn="ctr">
              <a:lnSpc>
                <a:spcPts val="10500"/>
              </a:lnSpc>
            </a:pPr>
            <a:r>
              <a:rPr lang="en-US" sz="7500">
                <a:solidFill>
                  <a:srgbClr val="FFFFFF"/>
                </a:solidFill>
                <a:latin typeface="Open Sans"/>
              </a:rPr>
              <a:t>fs &gt; 2 fmax</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057417" y="1897572"/>
            <a:ext cx="6173165" cy="6491856"/>
          </a:xfrm>
          <a:custGeom>
            <a:avLst/>
            <a:gdLst/>
            <a:ahLst/>
            <a:cxnLst/>
            <a:rect l="l" t="t" r="r" b="b"/>
            <a:pathLst>
              <a:path w="6173165" h="6491856">
                <a:moveTo>
                  <a:pt x="0" y="0"/>
                </a:moveTo>
                <a:lnTo>
                  <a:pt x="6173166" y="0"/>
                </a:lnTo>
                <a:lnTo>
                  <a:pt x="6173166" y="6491856"/>
                </a:lnTo>
                <a:lnTo>
                  <a:pt x="0" y="64918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7075316" y="3764601"/>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 name="Group 3"/>
          <p:cNvGrpSpPr/>
          <p:nvPr/>
        </p:nvGrpSpPr>
        <p:grpSpPr>
          <a:xfrm>
            <a:off x="3454467" y="3973371"/>
            <a:ext cx="1857461" cy="2923811"/>
            <a:chOff x="0" y="0"/>
            <a:chExt cx="2476614" cy="3898414"/>
          </a:xfrm>
        </p:grpSpPr>
        <p:sp>
          <p:nvSpPr>
            <p:cNvPr id="4" name="Freeform 4"/>
            <p:cNvSpPr/>
            <p:nvPr/>
          </p:nvSpPr>
          <p:spPr>
            <a:xfrm>
              <a:off x="96696" y="0"/>
              <a:ext cx="2283222" cy="2283222"/>
            </a:xfrm>
            <a:custGeom>
              <a:avLst/>
              <a:gdLst/>
              <a:ahLst/>
              <a:cxnLst/>
              <a:rect l="l" t="t" r="r" b="b"/>
              <a:pathLst>
                <a:path w="2283222" h="2283222">
                  <a:moveTo>
                    <a:pt x="0" y="0"/>
                  </a:moveTo>
                  <a:lnTo>
                    <a:pt x="2283222" y="0"/>
                  </a:lnTo>
                  <a:lnTo>
                    <a:pt x="2283222" y="2283222"/>
                  </a:lnTo>
                  <a:lnTo>
                    <a:pt x="0" y="2283222"/>
                  </a:lnTo>
                  <a:lnTo>
                    <a:pt x="0" y="0"/>
                  </a:lnTo>
                  <a:close/>
                </a:path>
              </a:pathLst>
            </a:custGeom>
            <a:blipFill>
              <a:blip r:embed="rId5"/>
              <a:stretch>
                <a:fillRect/>
              </a:stretch>
            </a:blipFill>
          </p:spPr>
        </p:sp>
        <p:sp>
          <p:nvSpPr>
            <p:cNvPr id="5" name="Freeform 5"/>
            <p:cNvSpPr/>
            <p:nvPr/>
          </p:nvSpPr>
          <p:spPr>
            <a:xfrm>
              <a:off x="0" y="2076143"/>
              <a:ext cx="2476614" cy="1822271"/>
            </a:xfrm>
            <a:custGeom>
              <a:avLst/>
              <a:gdLst/>
              <a:ahLst/>
              <a:cxnLst/>
              <a:rect l="l" t="t" r="r" b="b"/>
              <a:pathLst>
                <a:path w="2476614" h="1822271">
                  <a:moveTo>
                    <a:pt x="0" y="0"/>
                  </a:moveTo>
                  <a:lnTo>
                    <a:pt x="2476614" y="0"/>
                  </a:lnTo>
                  <a:lnTo>
                    <a:pt x="2476614" y="1822271"/>
                  </a:lnTo>
                  <a:lnTo>
                    <a:pt x="0" y="1822271"/>
                  </a:lnTo>
                  <a:lnTo>
                    <a:pt x="0" y="0"/>
                  </a:lnTo>
                  <a:close/>
                </a:path>
              </a:pathLst>
            </a:custGeom>
            <a:blipFill>
              <a:blip r:embed="rId6"/>
              <a:stretch>
                <a:fillRect l="-85187"/>
              </a:stretch>
            </a:blipFill>
          </p:spPr>
        </p:sp>
      </p:grpSp>
      <p:sp>
        <p:nvSpPr>
          <p:cNvPr id="6" name="Freeform 6"/>
          <p:cNvSpPr/>
          <p:nvPr/>
        </p:nvSpPr>
        <p:spPr>
          <a:xfrm>
            <a:off x="2684489" y="7299383"/>
            <a:ext cx="4837338" cy="2176802"/>
          </a:xfrm>
          <a:custGeom>
            <a:avLst/>
            <a:gdLst/>
            <a:ahLst/>
            <a:cxnLst/>
            <a:rect l="l" t="t" r="r" b="b"/>
            <a:pathLst>
              <a:path w="4837338" h="2176802">
                <a:moveTo>
                  <a:pt x="0" y="0"/>
                </a:moveTo>
                <a:lnTo>
                  <a:pt x="4837338" y="0"/>
                </a:lnTo>
                <a:lnTo>
                  <a:pt x="4837338" y="2176802"/>
                </a:lnTo>
                <a:lnTo>
                  <a:pt x="0" y="2176802"/>
                </a:lnTo>
                <a:lnTo>
                  <a:pt x="0" y="0"/>
                </a:lnTo>
                <a:close/>
              </a:path>
            </a:pathLst>
          </a:custGeom>
          <a:blipFill>
            <a:blip r:embed="rId7"/>
            <a:stretch>
              <a:fillRect/>
            </a:stretch>
          </a:blipFill>
        </p:spPr>
      </p:sp>
      <p:sp>
        <p:nvSpPr>
          <p:cNvPr id="7" name="Freeform 7"/>
          <p:cNvSpPr/>
          <p:nvPr/>
        </p:nvSpPr>
        <p:spPr>
          <a:xfrm>
            <a:off x="12554401" y="4352250"/>
            <a:ext cx="3377464" cy="1582500"/>
          </a:xfrm>
          <a:custGeom>
            <a:avLst/>
            <a:gdLst/>
            <a:ahLst/>
            <a:cxnLst/>
            <a:rect l="l" t="t" r="r" b="b"/>
            <a:pathLst>
              <a:path w="3377464" h="1582500">
                <a:moveTo>
                  <a:pt x="0" y="0"/>
                </a:moveTo>
                <a:lnTo>
                  <a:pt x="3377464" y="0"/>
                </a:lnTo>
                <a:lnTo>
                  <a:pt x="3377464" y="1582500"/>
                </a:lnTo>
                <a:lnTo>
                  <a:pt x="0" y="1582500"/>
                </a:lnTo>
                <a:lnTo>
                  <a:pt x="0" y="0"/>
                </a:lnTo>
                <a:close/>
              </a:path>
            </a:pathLst>
          </a:custGeom>
          <a:blipFill>
            <a:blip r:embed="rId8"/>
            <a:stretch>
              <a:fillRect/>
            </a:stretch>
          </a:blipFill>
        </p:spPr>
      </p:sp>
      <p:sp>
        <p:nvSpPr>
          <p:cNvPr id="8" name="Freeform 8"/>
          <p:cNvSpPr/>
          <p:nvPr/>
        </p:nvSpPr>
        <p:spPr>
          <a:xfrm>
            <a:off x="10901719" y="7749719"/>
            <a:ext cx="5317204" cy="1276129"/>
          </a:xfrm>
          <a:custGeom>
            <a:avLst/>
            <a:gdLst/>
            <a:ahLst/>
            <a:cxnLst/>
            <a:rect l="l" t="t" r="r" b="b"/>
            <a:pathLst>
              <a:path w="5317204" h="1276129">
                <a:moveTo>
                  <a:pt x="0" y="0"/>
                </a:moveTo>
                <a:lnTo>
                  <a:pt x="5317204" y="0"/>
                </a:lnTo>
                <a:lnTo>
                  <a:pt x="5317204" y="1276129"/>
                </a:lnTo>
                <a:lnTo>
                  <a:pt x="0" y="1276129"/>
                </a:lnTo>
                <a:lnTo>
                  <a:pt x="0" y="0"/>
                </a:lnTo>
                <a:close/>
              </a:path>
            </a:pathLst>
          </a:custGeom>
          <a:blipFill>
            <a:blip r:embed="rId9"/>
            <a:stretch>
              <a:fillRect/>
            </a:stretch>
          </a:blipFill>
        </p:spPr>
      </p:sp>
      <p:sp>
        <p:nvSpPr>
          <p:cNvPr id="9" name="TextBox 9"/>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PROCESAMIENTO DIGITAL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716763" y="3967982"/>
            <a:ext cx="10854475" cy="3594415"/>
          </a:xfrm>
          <a:custGeom>
            <a:avLst/>
            <a:gdLst/>
            <a:ahLst/>
            <a:cxnLst/>
            <a:rect l="l" t="t" r="r" b="b"/>
            <a:pathLst>
              <a:path w="10854475" h="3594415">
                <a:moveTo>
                  <a:pt x="0" y="0"/>
                </a:moveTo>
                <a:lnTo>
                  <a:pt x="10854474" y="0"/>
                </a:lnTo>
                <a:lnTo>
                  <a:pt x="10854474" y="3594414"/>
                </a:lnTo>
                <a:lnTo>
                  <a:pt x="0" y="3594414"/>
                </a:lnTo>
                <a:lnTo>
                  <a:pt x="0" y="0"/>
                </a:lnTo>
                <a:close/>
              </a:path>
            </a:pathLst>
          </a:custGeom>
          <a:blipFill>
            <a:blip r:embed="rId3"/>
            <a:stretch>
              <a:fillRect t="-14263"/>
            </a:stretch>
          </a:blipFill>
        </p:spPr>
      </p:sp>
      <p:sp>
        <p:nvSpPr>
          <p:cNvPr id="3" name="TextBox 3"/>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SEÑALES DIGITALES</a:t>
            </a:r>
          </a:p>
        </p:txBody>
      </p:sp>
      <p:sp>
        <p:nvSpPr>
          <p:cNvPr id="4" name="TextBox 4"/>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716763" y="3967982"/>
            <a:ext cx="10854475" cy="3594415"/>
          </a:xfrm>
          <a:custGeom>
            <a:avLst/>
            <a:gdLst/>
            <a:ahLst/>
            <a:cxnLst/>
            <a:rect l="l" t="t" r="r" b="b"/>
            <a:pathLst>
              <a:path w="10854475" h="3594415">
                <a:moveTo>
                  <a:pt x="0" y="0"/>
                </a:moveTo>
                <a:lnTo>
                  <a:pt x="10854474" y="0"/>
                </a:lnTo>
                <a:lnTo>
                  <a:pt x="10854474" y="3594414"/>
                </a:lnTo>
                <a:lnTo>
                  <a:pt x="0" y="3594414"/>
                </a:lnTo>
                <a:lnTo>
                  <a:pt x="0" y="0"/>
                </a:lnTo>
                <a:close/>
              </a:path>
            </a:pathLst>
          </a:custGeom>
          <a:blipFill>
            <a:blip r:embed="rId3"/>
            <a:stretch>
              <a:fillRect t="-14263"/>
            </a:stretch>
          </a:blipFill>
        </p:spPr>
      </p:sp>
      <p:grpSp>
        <p:nvGrpSpPr>
          <p:cNvPr id="3" name="Group 3"/>
          <p:cNvGrpSpPr/>
          <p:nvPr/>
        </p:nvGrpSpPr>
        <p:grpSpPr>
          <a:xfrm>
            <a:off x="3826993" y="6712175"/>
            <a:ext cx="2414975" cy="779419"/>
            <a:chOff x="0" y="0"/>
            <a:chExt cx="636043" cy="205279"/>
          </a:xfrm>
        </p:grpSpPr>
        <p:sp>
          <p:nvSpPr>
            <p:cNvPr id="4" name="Freeform 4"/>
            <p:cNvSpPr/>
            <p:nvPr/>
          </p:nvSpPr>
          <p:spPr>
            <a:xfrm>
              <a:off x="0" y="0"/>
              <a:ext cx="636043" cy="205279"/>
            </a:xfrm>
            <a:custGeom>
              <a:avLst/>
              <a:gdLst/>
              <a:ahLst/>
              <a:cxnLst/>
              <a:rect l="l" t="t" r="r" b="b"/>
              <a:pathLst>
                <a:path w="636043" h="205279">
                  <a:moveTo>
                    <a:pt x="41675" y="0"/>
                  </a:moveTo>
                  <a:lnTo>
                    <a:pt x="594367" y="0"/>
                  </a:lnTo>
                  <a:cubicBezTo>
                    <a:pt x="605420" y="0"/>
                    <a:pt x="616021" y="4391"/>
                    <a:pt x="623836" y="12206"/>
                  </a:cubicBezTo>
                  <a:cubicBezTo>
                    <a:pt x="631652" y="20022"/>
                    <a:pt x="636043" y="30622"/>
                    <a:pt x="636043" y="41675"/>
                  </a:cubicBezTo>
                  <a:lnTo>
                    <a:pt x="636043" y="163604"/>
                  </a:lnTo>
                  <a:cubicBezTo>
                    <a:pt x="636043" y="186620"/>
                    <a:pt x="617384" y="205279"/>
                    <a:pt x="594367" y="205279"/>
                  </a:cubicBezTo>
                  <a:lnTo>
                    <a:pt x="41675" y="205279"/>
                  </a:lnTo>
                  <a:cubicBezTo>
                    <a:pt x="18659" y="205279"/>
                    <a:pt x="0" y="186620"/>
                    <a:pt x="0" y="163604"/>
                  </a:cubicBezTo>
                  <a:lnTo>
                    <a:pt x="0" y="41675"/>
                  </a:lnTo>
                  <a:cubicBezTo>
                    <a:pt x="0" y="18659"/>
                    <a:pt x="18659" y="0"/>
                    <a:pt x="41675" y="0"/>
                  </a:cubicBezTo>
                  <a:close/>
                </a:path>
              </a:pathLst>
            </a:custGeom>
            <a:solidFill>
              <a:srgbClr val="FFE052">
                <a:alpha val="49804"/>
              </a:srgbClr>
            </a:solidFill>
          </p:spPr>
        </p:sp>
        <p:sp>
          <p:nvSpPr>
            <p:cNvPr id="5" name="TextBox 5"/>
            <p:cNvSpPr txBox="1"/>
            <p:nvPr/>
          </p:nvSpPr>
          <p:spPr>
            <a:xfrm>
              <a:off x="0" y="-114300"/>
              <a:ext cx="812800" cy="927100"/>
            </a:xfrm>
            <a:prstGeom prst="rect">
              <a:avLst/>
            </a:prstGeom>
          </p:spPr>
          <p:txBody>
            <a:bodyPr lIns="50800" tIns="50800" rIns="50800" bIns="50800" rtlCol="0" anchor="ctr"/>
            <a:lstStyle/>
            <a:p>
              <a:pPr algn="ctr">
                <a:lnSpc>
                  <a:spcPts val="3499"/>
                </a:lnSpc>
              </a:pPr>
              <a:endParaRPr/>
            </a:p>
          </p:txBody>
        </p:sp>
      </p:grpSp>
      <p:sp>
        <p:nvSpPr>
          <p:cNvPr id="6" name="TextBox 6"/>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SEÑALES DIGITALES</a:t>
            </a:r>
          </a:p>
        </p:txBody>
      </p:sp>
      <p:sp>
        <p:nvSpPr>
          <p:cNvPr id="7" name="TextBox 7"/>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308324"/>
          </a:xfrm>
          <a:prstGeom prst="rect">
            <a:avLst/>
          </a:prstGeom>
        </p:spPr>
        <p:txBody>
          <a:bodyPr lIns="0" tIns="0" rIns="0" bIns="0" rtlCol="0" anchor="t">
            <a:spAutoFit/>
          </a:bodyPr>
          <a:lstStyle/>
          <a:p>
            <a:pPr marL="0" lvl="0" indent="0" algn="ctr">
              <a:lnSpc>
                <a:spcPts val="18000"/>
              </a:lnSpc>
              <a:spcBef>
                <a:spcPct val="0"/>
              </a:spcBef>
            </a:pPr>
            <a:r>
              <a:rPr lang="en-US" sz="15000" dirty="0">
                <a:solidFill>
                  <a:schemeClr val="tx1">
                    <a:lumMod val="95000"/>
                    <a:lumOff val="5000"/>
                  </a:schemeClr>
                </a:solidFill>
                <a:latin typeface="Agrandir Narrow Bold"/>
              </a:rPr>
              <a:t>BIO</a:t>
            </a:r>
            <a:r>
              <a:rPr lang="en-US" sz="15000" dirty="0">
                <a:solidFill>
                  <a:srgbClr val="01558A"/>
                </a:solidFill>
                <a:latin typeface="Agrandir Narrow Bold"/>
              </a:rPr>
              <a:t>SEÑALES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6765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PROCESAMIENTO DIGITAL DE SEÑALES</a:t>
            </a:r>
          </a:p>
        </p:txBody>
      </p:sp>
      <p:grpSp>
        <p:nvGrpSpPr>
          <p:cNvPr id="3" name="Group 3"/>
          <p:cNvGrpSpPr/>
          <p:nvPr/>
        </p:nvGrpSpPr>
        <p:grpSpPr>
          <a:xfrm>
            <a:off x="2094721" y="4898229"/>
            <a:ext cx="14098559" cy="3809406"/>
            <a:chOff x="0" y="-1178733"/>
            <a:chExt cx="18798078" cy="5079208"/>
          </a:xfrm>
        </p:grpSpPr>
        <p:grpSp>
          <p:nvGrpSpPr>
            <p:cNvPr id="4" name="Group 4"/>
            <p:cNvGrpSpPr/>
            <p:nvPr/>
          </p:nvGrpSpPr>
          <p:grpSpPr>
            <a:xfrm>
              <a:off x="0" y="-1178733"/>
              <a:ext cx="5302751" cy="5079208"/>
              <a:chOff x="0" y="-232836"/>
              <a:chExt cx="1047457" cy="1003300"/>
            </a:xfrm>
          </p:grpSpPr>
          <p:sp>
            <p:nvSpPr>
              <p:cNvPr id="5" name="Freeform 5"/>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6" name="TextBox 6"/>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TEMPORAL</a:t>
                </a:r>
              </a:p>
            </p:txBody>
          </p:sp>
        </p:grpSp>
        <p:grpSp>
          <p:nvGrpSpPr>
            <p:cNvPr id="7" name="Group 7"/>
            <p:cNvGrpSpPr/>
            <p:nvPr/>
          </p:nvGrpSpPr>
          <p:grpSpPr>
            <a:xfrm>
              <a:off x="6747663" y="-1178733"/>
              <a:ext cx="5302751" cy="5079208"/>
              <a:chOff x="0" y="-232836"/>
              <a:chExt cx="1047457" cy="1003300"/>
            </a:xfrm>
          </p:grpSpPr>
          <p:sp>
            <p:nvSpPr>
              <p:cNvPr id="8" name="Freeform 8"/>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9" name="TextBox 9"/>
              <p:cNvSpPr txBox="1"/>
              <p:nvPr/>
            </p:nvSpPr>
            <p:spPr>
              <a:xfrm>
                <a:off x="21035" y="-232836"/>
                <a:ext cx="1005388"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FRECUENCIAL</a:t>
                </a:r>
              </a:p>
            </p:txBody>
          </p:sp>
        </p:grpSp>
        <p:grpSp>
          <p:nvGrpSpPr>
            <p:cNvPr id="10" name="Group 10"/>
            <p:cNvGrpSpPr/>
            <p:nvPr/>
          </p:nvGrpSpPr>
          <p:grpSpPr>
            <a:xfrm>
              <a:off x="13495327" y="-1178733"/>
              <a:ext cx="5302751" cy="5079208"/>
              <a:chOff x="0" y="-232836"/>
              <a:chExt cx="1047457" cy="1003300"/>
            </a:xfrm>
          </p:grpSpPr>
          <p:sp>
            <p:nvSpPr>
              <p:cNvPr id="11" name="Freeform 11"/>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12" name="TextBox 12"/>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ESPACIAL</a:t>
                </a: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6765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PROCESAMIENTO DIGITAL DE SEÑALES</a:t>
            </a:r>
          </a:p>
        </p:txBody>
      </p:sp>
      <p:grpSp>
        <p:nvGrpSpPr>
          <p:cNvPr id="12" name="Group 3"/>
          <p:cNvGrpSpPr/>
          <p:nvPr/>
        </p:nvGrpSpPr>
        <p:grpSpPr>
          <a:xfrm>
            <a:off x="2094721" y="4898229"/>
            <a:ext cx="14098559" cy="3809406"/>
            <a:chOff x="0" y="-1178733"/>
            <a:chExt cx="18798078" cy="5079208"/>
          </a:xfrm>
        </p:grpSpPr>
        <p:grpSp>
          <p:nvGrpSpPr>
            <p:cNvPr id="13" name="Group 4"/>
            <p:cNvGrpSpPr/>
            <p:nvPr/>
          </p:nvGrpSpPr>
          <p:grpSpPr>
            <a:xfrm>
              <a:off x="0" y="-1178733"/>
              <a:ext cx="5302751" cy="5079208"/>
              <a:chOff x="0" y="-232836"/>
              <a:chExt cx="1047457" cy="1003300"/>
            </a:xfrm>
          </p:grpSpPr>
          <p:sp>
            <p:nvSpPr>
              <p:cNvPr id="20" name="Freeform 5"/>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21" name="TextBox 6"/>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TEMPORAL</a:t>
                </a:r>
              </a:p>
            </p:txBody>
          </p:sp>
        </p:grpSp>
        <p:grpSp>
          <p:nvGrpSpPr>
            <p:cNvPr id="14" name="Group 7"/>
            <p:cNvGrpSpPr/>
            <p:nvPr/>
          </p:nvGrpSpPr>
          <p:grpSpPr>
            <a:xfrm>
              <a:off x="6747663" y="-1178733"/>
              <a:ext cx="5302751" cy="5079208"/>
              <a:chOff x="0" y="-232836"/>
              <a:chExt cx="1047457" cy="1003300"/>
            </a:xfrm>
          </p:grpSpPr>
          <p:sp>
            <p:nvSpPr>
              <p:cNvPr id="18" name="Freeform 8"/>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19" name="TextBox 9"/>
              <p:cNvSpPr txBox="1"/>
              <p:nvPr/>
            </p:nvSpPr>
            <p:spPr>
              <a:xfrm>
                <a:off x="21035" y="-232836"/>
                <a:ext cx="1005388"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FRECUENCIAL</a:t>
                </a:r>
              </a:p>
            </p:txBody>
          </p:sp>
        </p:grpSp>
        <p:grpSp>
          <p:nvGrpSpPr>
            <p:cNvPr id="15" name="Group 10"/>
            <p:cNvGrpSpPr/>
            <p:nvPr/>
          </p:nvGrpSpPr>
          <p:grpSpPr>
            <a:xfrm>
              <a:off x="13495327" y="-1178733"/>
              <a:ext cx="5302751" cy="5079208"/>
              <a:chOff x="0" y="-232836"/>
              <a:chExt cx="1047457" cy="1003300"/>
            </a:xfrm>
          </p:grpSpPr>
          <p:sp>
            <p:nvSpPr>
              <p:cNvPr id="16" name="Freeform 11"/>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17" name="TextBox 12"/>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ESPACIAL</a:t>
                </a: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729710" y="3714094"/>
            <a:ext cx="4551646" cy="1920226"/>
          </a:xfrm>
          <a:custGeom>
            <a:avLst/>
            <a:gdLst/>
            <a:ahLst/>
            <a:cxnLst/>
            <a:rect l="l" t="t" r="r" b="b"/>
            <a:pathLst>
              <a:path w="4551646" h="1920226">
                <a:moveTo>
                  <a:pt x="0" y="0"/>
                </a:moveTo>
                <a:lnTo>
                  <a:pt x="4551645" y="0"/>
                </a:lnTo>
                <a:lnTo>
                  <a:pt x="4551645" y="1920225"/>
                </a:lnTo>
                <a:lnTo>
                  <a:pt x="0" y="1920225"/>
                </a:lnTo>
                <a:lnTo>
                  <a:pt x="0" y="0"/>
                </a:lnTo>
                <a:close/>
              </a:path>
            </a:pathLst>
          </a:custGeom>
          <a:blipFill>
            <a:blip r:embed="rId3"/>
            <a:stretch>
              <a:fillRect/>
            </a:stretch>
          </a:blipFill>
        </p:spPr>
      </p:sp>
      <p:sp>
        <p:nvSpPr>
          <p:cNvPr id="3" name="Freeform 3"/>
          <p:cNvSpPr/>
          <p:nvPr/>
        </p:nvSpPr>
        <p:spPr>
          <a:xfrm>
            <a:off x="10544374" y="3714094"/>
            <a:ext cx="4551786" cy="1920226"/>
          </a:xfrm>
          <a:custGeom>
            <a:avLst/>
            <a:gdLst/>
            <a:ahLst/>
            <a:cxnLst/>
            <a:rect l="l" t="t" r="r" b="b"/>
            <a:pathLst>
              <a:path w="4551786" h="1920226">
                <a:moveTo>
                  <a:pt x="0" y="0"/>
                </a:moveTo>
                <a:lnTo>
                  <a:pt x="4551786" y="0"/>
                </a:lnTo>
                <a:lnTo>
                  <a:pt x="4551786" y="1920225"/>
                </a:lnTo>
                <a:lnTo>
                  <a:pt x="0" y="1920225"/>
                </a:lnTo>
                <a:lnTo>
                  <a:pt x="0" y="0"/>
                </a:lnTo>
                <a:close/>
              </a:path>
            </a:pathLst>
          </a:custGeom>
          <a:blipFill>
            <a:blip r:embed="rId4"/>
            <a:stretch>
              <a:fillRect l="-1114" t="-5923" b="-6510"/>
            </a:stretch>
          </a:blipFill>
        </p:spPr>
      </p:sp>
      <p:sp>
        <p:nvSpPr>
          <p:cNvPr id="4" name="Freeform 4"/>
          <p:cNvSpPr/>
          <p:nvPr/>
        </p:nvSpPr>
        <p:spPr>
          <a:xfrm>
            <a:off x="2277235" y="7180732"/>
            <a:ext cx="5456595" cy="1829379"/>
          </a:xfrm>
          <a:custGeom>
            <a:avLst/>
            <a:gdLst/>
            <a:ahLst/>
            <a:cxnLst/>
            <a:rect l="l" t="t" r="r" b="b"/>
            <a:pathLst>
              <a:path w="5456595" h="1829379">
                <a:moveTo>
                  <a:pt x="0" y="0"/>
                </a:moveTo>
                <a:lnTo>
                  <a:pt x="5456595" y="0"/>
                </a:lnTo>
                <a:lnTo>
                  <a:pt x="5456595" y="1829378"/>
                </a:lnTo>
                <a:lnTo>
                  <a:pt x="0" y="1829378"/>
                </a:lnTo>
                <a:lnTo>
                  <a:pt x="0" y="0"/>
                </a:lnTo>
                <a:close/>
              </a:path>
            </a:pathLst>
          </a:custGeom>
          <a:blipFill>
            <a:blip r:embed="rId5"/>
            <a:stretch>
              <a:fillRect/>
            </a:stretch>
          </a:blipFill>
        </p:spPr>
      </p:sp>
      <p:sp>
        <p:nvSpPr>
          <p:cNvPr id="5" name="Freeform 5"/>
          <p:cNvSpPr/>
          <p:nvPr/>
        </p:nvSpPr>
        <p:spPr>
          <a:xfrm>
            <a:off x="9487538" y="7180732"/>
            <a:ext cx="6665457" cy="1829379"/>
          </a:xfrm>
          <a:custGeom>
            <a:avLst/>
            <a:gdLst/>
            <a:ahLst/>
            <a:cxnLst/>
            <a:rect l="l" t="t" r="r" b="b"/>
            <a:pathLst>
              <a:path w="6665457" h="1829379">
                <a:moveTo>
                  <a:pt x="0" y="0"/>
                </a:moveTo>
                <a:lnTo>
                  <a:pt x="6665457" y="0"/>
                </a:lnTo>
                <a:lnTo>
                  <a:pt x="6665457" y="1829378"/>
                </a:lnTo>
                <a:lnTo>
                  <a:pt x="0" y="1829378"/>
                </a:lnTo>
                <a:lnTo>
                  <a:pt x="0" y="0"/>
                </a:lnTo>
                <a:close/>
              </a:path>
            </a:pathLst>
          </a:custGeom>
          <a:blipFill>
            <a:blip r:embed="rId6"/>
            <a:stretch>
              <a:fillRect t="-3186" b="-3720"/>
            </a:stretch>
          </a:blipFill>
        </p:spPr>
      </p:sp>
      <p:sp>
        <p:nvSpPr>
          <p:cNvPr id="6" name="TextBox 6"/>
          <p:cNvSpPr txBox="1"/>
          <p:nvPr/>
        </p:nvSpPr>
        <p:spPr>
          <a:xfrm>
            <a:off x="3655868" y="2970619"/>
            <a:ext cx="2983789" cy="701674"/>
          </a:xfrm>
          <a:prstGeom prst="rect">
            <a:avLst/>
          </a:prstGeom>
        </p:spPr>
        <p:txBody>
          <a:bodyPr lIns="0" tIns="0" rIns="0" bIns="0" rtlCol="0" anchor="t">
            <a:spAutoFit/>
          </a:bodyPr>
          <a:lstStyle/>
          <a:p>
            <a:pPr algn="ctr">
              <a:lnSpc>
                <a:spcPts val="4900"/>
              </a:lnSpc>
            </a:pPr>
            <a:r>
              <a:rPr lang="en-US" sz="3500">
                <a:solidFill>
                  <a:srgbClr val="FFFFFF"/>
                </a:solidFill>
                <a:latin typeface="Agrandir Narrow"/>
              </a:rPr>
              <a:t>MEDIA</a:t>
            </a:r>
          </a:p>
        </p:txBody>
      </p:sp>
      <p:sp>
        <p:nvSpPr>
          <p:cNvPr id="7" name="TextBox 7"/>
          <p:cNvSpPr txBox="1"/>
          <p:nvPr/>
        </p:nvSpPr>
        <p:spPr>
          <a:xfrm>
            <a:off x="11470603" y="2970619"/>
            <a:ext cx="2983789" cy="701674"/>
          </a:xfrm>
          <a:prstGeom prst="rect">
            <a:avLst/>
          </a:prstGeom>
        </p:spPr>
        <p:txBody>
          <a:bodyPr lIns="0" tIns="0" rIns="0" bIns="0" rtlCol="0" anchor="t">
            <a:spAutoFit/>
          </a:bodyPr>
          <a:lstStyle/>
          <a:p>
            <a:pPr algn="ctr">
              <a:lnSpc>
                <a:spcPts val="4900"/>
              </a:lnSpc>
            </a:pPr>
            <a:r>
              <a:rPr lang="en-US" sz="3500">
                <a:solidFill>
                  <a:srgbClr val="FFFFFF"/>
                </a:solidFill>
                <a:latin typeface="Agrandir Narrow"/>
              </a:rPr>
              <a:t>RMS</a:t>
            </a:r>
          </a:p>
        </p:txBody>
      </p:sp>
      <p:sp>
        <p:nvSpPr>
          <p:cNvPr id="8" name="TextBox 8"/>
          <p:cNvSpPr txBox="1"/>
          <p:nvPr/>
        </p:nvSpPr>
        <p:spPr>
          <a:xfrm>
            <a:off x="2277235" y="6443257"/>
            <a:ext cx="5741056" cy="701674"/>
          </a:xfrm>
          <a:prstGeom prst="rect">
            <a:avLst/>
          </a:prstGeom>
        </p:spPr>
        <p:txBody>
          <a:bodyPr lIns="0" tIns="0" rIns="0" bIns="0" rtlCol="0" anchor="t">
            <a:spAutoFit/>
          </a:bodyPr>
          <a:lstStyle/>
          <a:p>
            <a:pPr algn="ctr">
              <a:lnSpc>
                <a:spcPts val="4900"/>
              </a:lnSpc>
            </a:pPr>
            <a:r>
              <a:rPr lang="en-US" sz="3500">
                <a:solidFill>
                  <a:srgbClr val="FFFFFF"/>
                </a:solidFill>
                <a:latin typeface="Agrandir Narrow"/>
              </a:rPr>
              <a:t>DESVÍO ESTÁNDAR</a:t>
            </a:r>
          </a:p>
        </p:txBody>
      </p:sp>
      <p:sp>
        <p:nvSpPr>
          <p:cNvPr id="9" name="TextBox 9"/>
          <p:cNvSpPr txBox="1"/>
          <p:nvPr/>
        </p:nvSpPr>
        <p:spPr>
          <a:xfrm>
            <a:off x="10091969" y="6443257"/>
            <a:ext cx="5741056" cy="701674"/>
          </a:xfrm>
          <a:prstGeom prst="rect">
            <a:avLst/>
          </a:prstGeom>
        </p:spPr>
        <p:txBody>
          <a:bodyPr lIns="0" tIns="0" rIns="0" bIns="0" rtlCol="0" anchor="t">
            <a:spAutoFit/>
          </a:bodyPr>
          <a:lstStyle/>
          <a:p>
            <a:pPr algn="ctr">
              <a:lnSpc>
                <a:spcPts val="4900"/>
              </a:lnSpc>
            </a:pPr>
            <a:r>
              <a:rPr lang="en-US" sz="3500">
                <a:solidFill>
                  <a:srgbClr val="FFFFFF"/>
                </a:solidFill>
                <a:latin typeface="Agrandir Narrow"/>
              </a:rPr>
              <a:t>VARIANZA</a:t>
            </a:r>
          </a:p>
        </p:txBody>
      </p:sp>
      <p:sp>
        <p:nvSpPr>
          <p:cNvPr id="10" name="TextBox 10"/>
          <p:cNvSpPr txBox="1"/>
          <p:nvPr/>
        </p:nvSpPr>
        <p:spPr>
          <a:xfrm>
            <a:off x="4887962" y="876300"/>
            <a:ext cx="8512076" cy="1295400"/>
          </a:xfrm>
          <a:prstGeom prst="rect">
            <a:avLst/>
          </a:prstGeom>
        </p:spPr>
        <p:txBody>
          <a:bodyPr lIns="0" tIns="0" rIns="0" bIns="0" rtlCol="0" anchor="t">
            <a:spAutoFit/>
          </a:bodyPr>
          <a:lstStyle/>
          <a:p>
            <a:pPr algn="ctr">
              <a:lnSpc>
                <a:spcPts val="10500"/>
              </a:lnSpc>
            </a:pPr>
            <a:r>
              <a:rPr lang="en-US" sz="7500">
                <a:solidFill>
                  <a:srgbClr val="00C4CC"/>
                </a:solidFill>
                <a:latin typeface="Open Sans Bold"/>
              </a:rPr>
              <a:t>MEDIDAS BÁSICAS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872978" y="6876634"/>
            <a:ext cx="6542044" cy="2381666"/>
          </a:xfrm>
          <a:custGeom>
            <a:avLst/>
            <a:gdLst/>
            <a:ahLst/>
            <a:cxnLst/>
            <a:rect l="l" t="t" r="r" b="b"/>
            <a:pathLst>
              <a:path w="6542044" h="2381666">
                <a:moveTo>
                  <a:pt x="0" y="0"/>
                </a:moveTo>
                <a:lnTo>
                  <a:pt x="6542044" y="0"/>
                </a:lnTo>
                <a:lnTo>
                  <a:pt x="6542044" y="2381666"/>
                </a:lnTo>
                <a:lnTo>
                  <a:pt x="0" y="2381666"/>
                </a:lnTo>
                <a:lnTo>
                  <a:pt x="0" y="0"/>
                </a:lnTo>
                <a:close/>
              </a:path>
            </a:pathLst>
          </a:custGeom>
          <a:blipFill>
            <a:blip r:embed="rId3"/>
            <a:stretch>
              <a:fillRect/>
            </a:stretch>
          </a:blipFill>
        </p:spPr>
      </p:sp>
      <p:sp>
        <p:nvSpPr>
          <p:cNvPr id="3" name="TextBox 3"/>
          <p:cNvSpPr txBox="1"/>
          <p:nvPr/>
        </p:nvSpPr>
        <p:spPr>
          <a:xfrm>
            <a:off x="5291998" y="3097212"/>
            <a:ext cx="7704004" cy="1930400"/>
          </a:xfrm>
          <a:prstGeom prst="rect">
            <a:avLst/>
          </a:prstGeom>
        </p:spPr>
        <p:txBody>
          <a:bodyPr lIns="0" tIns="0" rIns="0" bIns="0" rtlCol="0" anchor="t">
            <a:spAutoFit/>
          </a:bodyPr>
          <a:lstStyle/>
          <a:p>
            <a:pPr algn="ctr">
              <a:lnSpc>
                <a:spcPts val="4899"/>
              </a:lnSpc>
            </a:pPr>
            <a:r>
              <a:rPr lang="en-US" sz="3499">
                <a:solidFill>
                  <a:srgbClr val="FFE052"/>
                </a:solidFill>
                <a:latin typeface="Agrandir Narrow"/>
              </a:rPr>
              <a:t>1/10 BEL</a:t>
            </a:r>
          </a:p>
          <a:p>
            <a:pPr algn="ctr">
              <a:lnSpc>
                <a:spcPts val="4899"/>
              </a:lnSpc>
            </a:pPr>
            <a:r>
              <a:rPr lang="en-US" sz="3499">
                <a:solidFill>
                  <a:srgbClr val="FFE052"/>
                </a:solidFill>
                <a:latin typeface="Agrandir Narrow"/>
              </a:rPr>
              <a:t>=</a:t>
            </a:r>
          </a:p>
          <a:p>
            <a:pPr algn="ctr">
              <a:lnSpc>
                <a:spcPts val="4899"/>
              </a:lnSpc>
            </a:pPr>
            <a:r>
              <a:rPr lang="en-US" sz="3499">
                <a:solidFill>
                  <a:srgbClr val="FFE052"/>
                </a:solidFill>
                <a:latin typeface="Agrandir Narrow"/>
              </a:rPr>
              <a:t>DECIBELES (dB)</a:t>
            </a:r>
          </a:p>
        </p:txBody>
      </p:sp>
      <p:sp>
        <p:nvSpPr>
          <p:cNvPr id="4" name="TextBox 4"/>
          <p:cNvSpPr txBox="1"/>
          <p:nvPr/>
        </p:nvSpPr>
        <p:spPr>
          <a:xfrm>
            <a:off x="6215807" y="876300"/>
            <a:ext cx="5856387" cy="1295400"/>
          </a:xfrm>
          <a:prstGeom prst="rect">
            <a:avLst/>
          </a:prstGeom>
        </p:spPr>
        <p:txBody>
          <a:bodyPr lIns="0" tIns="0" rIns="0" bIns="0" rtlCol="0" anchor="t">
            <a:spAutoFit/>
          </a:bodyPr>
          <a:lstStyle/>
          <a:p>
            <a:pPr algn="ctr">
              <a:lnSpc>
                <a:spcPts val="10500"/>
              </a:lnSpc>
            </a:pPr>
            <a:r>
              <a:rPr lang="en-US" sz="7500">
                <a:solidFill>
                  <a:srgbClr val="00C4CC"/>
                </a:solidFill>
                <a:latin typeface="Open Sans Bold"/>
              </a:rPr>
              <a:t>INTENSIDAD</a:t>
            </a:r>
          </a:p>
        </p:txBody>
      </p:sp>
      <p:sp>
        <p:nvSpPr>
          <p:cNvPr id="5" name="TextBox 5"/>
          <p:cNvSpPr txBox="1"/>
          <p:nvPr/>
        </p:nvSpPr>
        <p:spPr>
          <a:xfrm>
            <a:off x="5291998" y="5972175"/>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POTENCIA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878296" y="4605904"/>
            <a:ext cx="10531407" cy="1785602"/>
          </a:xfrm>
          <a:custGeom>
            <a:avLst/>
            <a:gdLst/>
            <a:ahLst/>
            <a:cxnLst/>
            <a:rect l="l" t="t" r="r" b="b"/>
            <a:pathLst>
              <a:path w="10531407" h="1785602">
                <a:moveTo>
                  <a:pt x="0" y="0"/>
                </a:moveTo>
                <a:lnTo>
                  <a:pt x="10531408" y="0"/>
                </a:lnTo>
                <a:lnTo>
                  <a:pt x="10531408" y="1785602"/>
                </a:lnTo>
                <a:lnTo>
                  <a:pt x="0" y="1785602"/>
                </a:lnTo>
                <a:lnTo>
                  <a:pt x="0" y="0"/>
                </a:lnTo>
                <a:close/>
              </a:path>
            </a:pathLst>
          </a:custGeom>
          <a:blipFill>
            <a:blip r:embed="rId3"/>
            <a:stretch>
              <a:fillRect/>
            </a:stretch>
          </a:blipFill>
        </p:spPr>
      </p:sp>
      <p:sp>
        <p:nvSpPr>
          <p:cNvPr id="3" name="Freeform 3"/>
          <p:cNvSpPr/>
          <p:nvPr/>
        </p:nvSpPr>
        <p:spPr>
          <a:xfrm>
            <a:off x="4036442" y="7176925"/>
            <a:ext cx="10215117" cy="1148688"/>
          </a:xfrm>
          <a:custGeom>
            <a:avLst/>
            <a:gdLst/>
            <a:ahLst/>
            <a:cxnLst/>
            <a:rect l="l" t="t" r="r" b="b"/>
            <a:pathLst>
              <a:path w="10215117" h="1148688">
                <a:moveTo>
                  <a:pt x="0" y="0"/>
                </a:moveTo>
                <a:lnTo>
                  <a:pt x="10215116" y="0"/>
                </a:lnTo>
                <a:lnTo>
                  <a:pt x="10215116" y="1148687"/>
                </a:lnTo>
                <a:lnTo>
                  <a:pt x="0" y="1148687"/>
                </a:lnTo>
                <a:lnTo>
                  <a:pt x="0" y="0"/>
                </a:lnTo>
                <a:close/>
              </a:path>
            </a:pathLst>
          </a:custGeom>
          <a:blipFill>
            <a:blip r:embed="rId4"/>
            <a:stretch>
              <a:fillRect/>
            </a:stretch>
          </a:blipFill>
        </p:spPr>
      </p:sp>
      <p:sp>
        <p:nvSpPr>
          <p:cNvPr id="4" name="TextBox 4"/>
          <p:cNvSpPr txBox="1"/>
          <p:nvPr/>
        </p:nvSpPr>
        <p:spPr>
          <a:xfrm>
            <a:off x="5291998" y="3388865"/>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VOLTAJE</a:t>
            </a:r>
          </a:p>
        </p:txBody>
      </p:sp>
      <p:sp>
        <p:nvSpPr>
          <p:cNvPr id="5" name="TextBox 5"/>
          <p:cNvSpPr txBox="1"/>
          <p:nvPr/>
        </p:nvSpPr>
        <p:spPr>
          <a:xfrm>
            <a:off x="6215807" y="876300"/>
            <a:ext cx="5856387" cy="1295400"/>
          </a:xfrm>
          <a:prstGeom prst="rect">
            <a:avLst/>
          </a:prstGeom>
        </p:spPr>
        <p:txBody>
          <a:bodyPr lIns="0" tIns="0" rIns="0" bIns="0" rtlCol="0" anchor="t">
            <a:spAutoFit/>
          </a:bodyPr>
          <a:lstStyle/>
          <a:p>
            <a:pPr algn="ctr">
              <a:lnSpc>
                <a:spcPts val="10500"/>
              </a:lnSpc>
            </a:pPr>
            <a:r>
              <a:rPr lang="en-US" sz="7500">
                <a:solidFill>
                  <a:srgbClr val="00C4CC"/>
                </a:solidFill>
                <a:latin typeface="Open Sans Bold"/>
              </a:rPr>
              <a:t>INTENSIDAD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9617847" y="4974398"/>
            <a:ext cx="6904099" cy="2044675"/>
          </a:xfrm>
          <a:custGeom>
            <a:avLst/>
            <a:gdLst/>
            <a:ahLst/>
            <a:cxnLst/>
            <a:rect l="l" t="t" r="r" b="b"/>
            <a:pathLst>
              <a:path w="6904099" h="2044675">
                <a:moveTo>
                  <a:pt x="0" y="0"/>
                </a:moveTo>
                <a:lnTo>
                  <a:pt x="6904099" y="0"/>
                </a:lnTo>
                <a:lnTo>
                  <a:pt x="6904099" y="2044675"/>
                </a:lnTo>
                <a:lnTo>
                  <a:pt x="0" y="2044675"/>
                </a:lnTo>
                <a:lnTo>
                  <a:pt x="0" y="0"/>
                </a:lnTo>
                <a:close/>
              </a:path>
            </a:pathLst>
          </a:custGeom>
          <a:blipFill>
            <a:blip r:embed="rId3"/>
            <a:stretch>
              <a:fillRect/>
            </a:stretch>
          </a:blipFill>
        </p:spPr>
      </p:sp>
      <p:sp>
        <p:nvSpPr>
          <p:cNvPr id="3" name="Freeform 3"/>
          <p:cNvSpPr/>
          <p:nvPr/>
        </p:nvSpPr>
        <p:spPr>
          <a:xfrm>
            <a:off x="1479213" y="2992607"/>
            <a:ext cx="7301297" cy="6008258"/>
          </a:xfrm>
          <a:custGeom>
            <a:avLst/>
            <a:gdLst/>
            <a:ahLst/>
            <a:cxnLst/>
            <a:rect l="l" t="t" r="r" b="b"/>
            <a:pathLst>
              <a:path w="7301297" h="6008258">
                <a:moveTo>
                  <a:pt x="0" y="0"/>
                </a:moveTo>
                <a:lnTo>
                  <a:pt x="7301296" y="0"/>
                </a:lnTo>
                <a:lnTo>
                  <a:pt x="7301296" y="6008257"/>
                </a:lnTo>
                <a:lnTo>
                  <a:pt x="0" y="6008257"/>
                </a:lnTo>
                <a:lnTo>
                  <a:pt x="0" y="0"/>
                </a:lnTo>
                <a:close/>
              </a:path>
            </a:pathLst>
          </a:custGeom>
          <a:blipFill>
            <a:blip r:embed="rId4"/>
            <a:stretch>
              <a:fillRect/>
            </a:stretch>
          </a:blipFill>
        </p:spPr>
      </p:sp>
      <p:sp>
        <p:nvSpPr>
          <p:cNvPr id="4" name="TextBox 4"/>
          <p:cNvSpPr txBox="1"/>
          <p:nvPr/>
        </p:nvSpPr>
        <p:spPr>
          <a:xfrm>
            <a:off x="2691011" y="801114"/>
            <a:ext cx="12905979" cy="1346522"/>
          </a:xfrm>
          <a:prstGeom prst="rect">
            <a:avLst/>
          </a:prstGeom>
        </p:spPr>
        <p:txBody>
          <a:bodyPr wrap="square" lIns="0" tIns="0" rIns="0" bIns="0" rtlCol="0" anchor="t">
            <a:spAutoFit/>
          </a:bodyPr>
          <a:lstStyle/>
          <a:p>
            <a:pPr algn="ctr">
              <a:lnSpc>
                <a:spcPts val="10500"/>
              </a:lnSpc>
            </a:pPr>
            <a:r>
              <a:rPr lang="en-US" sz="7500" dirty="0">
                <a:solidFill>
                  <a:srgbClr val="00C4CC"/>
                </a:solidFill>
                <a:latin typeface="Open Sans Bold"/>
              </a:rPr>
              <a:t>SIGNAL-TO-NOISE RATIO</a:t>
            </a:r>
          </a:p>
        </p:txBody>
      </p:sp>
      <p:sp>
        <p:nvSpPr>
          <p:cNvPr id="5" name="TextBox 5"/>
          <p:cNvSpPr txBox="1"/>
          <p:nvPr/>
        </p:nvSpPr>
        <p:spPr>
          <a:xfrm>
            <a:off x="1479213" y="9420486"/>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374797" y="3522579"/>
            <a:ext cx="11538406" cy="4494459"/>
          </a:xfrm>
          <a:custGeom>
            <a:avLst/>
            <a:gdLst/>
            <a:ahLst/>
            <a:cxnLst/>
            <a:rect l="l" t="t" r="r" b="b"/>
            <a:pathLst>
              <a:path w="11538406" h="4494459">
                <a:moveTo>
                  <a:pt x="0" y="0"/>
                </a:moveTo>
                <a:lnTo>
                  <a:pt x="11538406" y="0"/>
                </a:lnTo>
                <a:lnTo>
                  <a:pt x="11538406" y="4494459"/>
                </a:lnTo>
                <a:lnTo>
                  <a:pt x="0" y="4494459"/>
                </a:lnTo>
                <a:lnTo>
                  <a:pt x="0" y="0"/>
                </a:lnTo>
                <a:close/>
              </a:path>
            </a:pathLst>
          </a:custGeom>
          <a:blipFill>
            <a:blip r:embed="rId3"/>
            <a:stretch>
              <a:fillRect/>
            </a:stretch>
          </a:blipFill>
        </p:spPr>
      </p:sp>
      <p:sp>
        <p:nvSpPr>
          <p:cNvPr id="3" name="TextBox 3"/>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RUIDOS y ARTEFACTOS</a:t>
            </a:r>
          </a:p>
        </p:txBody>
      </p:sp>
      <p:sp>
        <p:nvSpPr>
          <p:cNvPr id="4" name="TextBox 4"/>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005948" y="1543942"/>
            <a:ext cx="12276105" cy="7199116"/>
          </a:xfrm>
          <a:custGeom>
            <a:avLst/>
            <a:gdLst/>
            <a:ahLst/>
            <a:cxnLst/>
            <a:rect l="l" t="t" r="r" b="b"/>
            <a:pathLst>
              <a:path w="12276105" h="7199116">
                <a:moveTo>
                  <a:pt x="0" y="0"/>
                </a:moveTo>
                <a:lnTo>
                  <a:pt x="12276104" y="0"/>
                </a:lnTo>
                <a:lnTo>
                  <a:pt x="12276104" y="7199116"/>
                </a:lnTo>
                <a:lnTo>
                  <a:pt x="0" y="7199116"/>
                </a:lnTo>
                <a:lnTo>
                  <a:pt x="0" y="0"/>
                </a:lnTo>
                <a:close/>
              </a:path>
            </a:pathLst>
          </a:custGeom>
          <a:blipFill>
            <a:blip r:embed="rId3"/>
            <a:stretch>
              <a:fillRect/>
            </a:stretch>
          </a:blipFill>
        </p:spPr>
      </p:sp>
      <p:sp>
        <p:nvSpPr>
          <p:cNvPr id="3" name="TextBox 3"/>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6765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PROCESAMIENTO DIGITAL DE SEÑALES</a:t>
            </a:r>
          </a:p>
        </p:txBody>
      </p:sp>
      <p:grpSp>
        <p:nvGrpSpPr>
          <p:cNvPr id="13" name="Group 3"/>
          <p:cNvGrpSpPr/>
          <p:nvPr/>
        </p:nvGrpSpPr>
        <p:grpSpPr>
          <a:xfrm>
            <a:off x="2094721" y="4898229"/>
            <a:ext cx="14098559" cy="3809406"/>
            <a:chOff x="0" y="-1178733"/>
            <a:chExt cx="18798078" cy="5079208"/>
          </a:xfrm>
        </p:grpSpPr>
        <p:grpSp>
          <p:nvGrpSpPr>
            <p:cNvPr id="14" name="Group 4"/>
            <p:cNvGrpSpPr/>
            <p:nvPr/>
          </p:nvGrpSpPr>
          <p:grpSpPr>
            <a:xfrm>
              <a:off x="0" y="-1178733"/>
              <a:ext cx="5302751" cy="5079208"/>
              <a:chOff x="0" y="-232836"/>
              <a:chExt cx="1047457" cy="1003300"/>
            </a:xfrm>
          </p:grpSpPr>
          <p:sp>
            <p:nvSpPr>
              <p:cNvPr id="21" name="Freeform 5"/>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22" name="TextBox 6"/>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TEMPORAL</a:t>
                </a:r>
              </a:p>
            </p:txBody>
          </p:sp>
        </p:grpSp>
        <p:grpSp>
          <p:nvGrpSpPr>
            <p:cNvPr id="15" name="Group 7"/>
            <p:cNvGrpSpPr/>
            <p:nvPr/>
          </p:nvGrpSpPr>
          <p:grpSpPr>
            <a:xfrm>
              <a:off x="6747663" y="-1178733"/>
              <a:ext cx="5302751" cy="5079208"/>
              <a:chOff x="0" y="-232836"/>
              <a:chExt cx="1047457" cy="1003300"/>
            </a:xfrm>
          </p:grpSpPr>
          <p:sp>
            <p:nvSpPr>
              <p:cNvPr id="19" name="Freeform 8"/>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20" name="TextBox 9"/>
              <p:cNvSpPr txBox="1"/>
              <p:nvPr/>
            </p:nvSpPr>
            <p:spPr>
              <a:xfrm>
                <a:off x="21035" y="-232836"/>
                <a:ext cx="1005388"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FRECUENCIAL</a:t>
                </a:r>
              </a:p>
            </p:txBody>
          </p:sp>
        </p:grpSp>
        <p:grpSp>
          <p:nvGrpSpPr>
            <p:cNvPr id="16" name="Group 10"/>
            <p:cNvGrpSpPr/>
            <p:nvPr/>
          </p:nvGrpSpPr>
          <p:grpSpPr>
            <a:xfrm>
              <a:off x="13495327" y="-1178733"/>
              <a:ext cx="5302751" cy="5079208"/>
              <a:chOff x="0" y="-232836"/>
              <a:chExt cx="1047457" cy="1003300"/>
            </a:xfrm>
          </p:grpSpPr>
          <p:sp>
            <p:nvSpPr>
              <p:cNvPr id="17" name="Freeform 11"/>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18" name="TextBox 12"/>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ESPACIAL</a:t>
                </a: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621922" y="2202476"/>
            <a:ext cx="11044157" cy="5882048"/>
          </a:xfrm>
          <a:custGeom>
            <a:avLst/>
            <a:gdLst/>
            <a:ahLst/>
            <a:cxnLst/>
            <a:rect l="l" t="t" r="r" b="b"/>
            <a:pathLst>
              <a:path w="11044157" h="5882048">
                <a:moveTo>
                  <a:pt x="0" y="0"/>
                </a:moveTo>
                <a:lnTo>
                  <a:pt x="11044156" y="0"/>
                </a:lnTo>
                <a:lnTo>
                  <a:pt x="11044156" y="5882048"/>
                </a:lnTo>
                <a:lnTo>
                  <a:pt x="0" y="5882048"/>
                </a:lnTo>
                <a:lnTo>
                  <a:pt x="0" y="0"/>
                </a:lnTo>
                <a:close/>
              </a:path>
            </a:pathLst>
          </a:custGeom>
          <a:blipFill>
            <a:blip r:embed="rId3"/>
            <a:stretch>
              <a:fillRect/>
            </a:stretch>
          </a:blipFill>
        </p:spPr>
      </p:sp>
      <p:sp>
        <p:nvSpPr>
          <p:cNvPr id="3" name="TextBox 3"/>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061662" y="1311541"/>
            <a:ext cx="10164676" cy="7663918"/>
          </a:xfrm>
          <a:custGeom>
            <a:avLst/>
            <a:gdLst/>
            <a:ahLst/>
            <a:cxnLst/>
            <a:rect l="l" t="t" r="r" b="b"/>
            <a:pathLst>
              <a:path w="10164676" h="7663918">
                <a:moveTo>
                  <a:pt x="0" y="0"/>
                </a:moveTo>
                <a:lnTo>
                  <a:pt x="10164676" y="0"/>
                </a:lnTo>
                <a:lnTo>
                  <a:pt x="10164676" y="7663918"/>
                </a:lnTo>
                <a:lnTo>
                  <a:pt x="0" y="7663918"/>
                </a:lnTo>
                <a:lnTo>
                  <a:pt x="0" y="0"/>
                </a:lnTo>
                <a:close/>
              </a:path>
            </a:pathLst>
          </a:custGeom>
          <a:blipFill>
            <a:blip r:embed="rId3"/>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895080" y="7475680"/>
            <a:ext cx="10035488" cy="2051210"/>
          </a:xfrm>
          <a:custGeom>
            <a:avLst/>
            <a:gdLst/>
            <a:ahLst/>
            <a:cxnLst/>
            <a:rect l="l" t="t" r="r" b="b"/>
            <a:pathLst>
              <a:path w="10035488" h="2051210">
                <a:moveTo>
                  <a:pt x="0" y="0"/>
                </a:moveTo>
                <a:lnTo>
                  <a:pt x="10035488" y="0"/>
                </a:lnTo>
                <a:lnTo>
                  <a:pt x="10035488" y="2051210"/>
                </a:lnTo>
                <a:lnTo>
                  <a:pt x="0" y="2051210"/>
                </a:lnTo>
                <a:lnTo>
                  <a:pt x="0" y="0"/>
                </a:lnTo>
                <a:close/>
              </a:path>
            </a:pathLst>
          </a:custGeom>
          <a:blipFill>
            <a:blip r:embed="rId3"/>
            <a:stretch>
              <a:fillRect/>
            </a:stretch>
          </a:blipFill>
        </p:spPr>
      </p:sp>
      <p:sp>
        <p:nvSpPr>
          <p:cNvPr id="3" name="Freeform 3"/>
          <p:cNvSpPr/>
          <p:nvPr/>
        </p:nvSpPr>
        <p:spPr>
          <a:xfrm>
            <a:off x="9969974" y="4728192"/>
            <a:ext cx="6874649" cy="1331438"/>
          </a:xfrm>
          <a:custGeom>
            <a:avLst/>
            <a:gdLst/>
            <a:ahLst/>
            <a:cxnLst/>
            <a:rect l="l" t="t" r="r" b="b"/>
            <a:pathLst>
              <a:path w="6874649" h="1331438">
                <a:moveTo>
                  <a:pt x="0" y="0"/>
                </a:moveTo>
                <a:lnTo>
                  <a:pt x="6874648" y="0"/>
                </a:lnTo>
                <a:lnTo>
                  <a:pt x="6874648" y="1331438"/>
                </a:lnTo>
                <a:lnTo>
                  <a:pt x="0" y="1331438"/>
                </a:lnTo>
                <a:lnTo>
                  <a:pt x="0" y="0"/>
                </a:lnTo>
                <a:close/>
              </a:path>
            </a:pathLst>
          </a:custGeom>
          <a:blipFill>
            <a:blip r:embed="rId4"/>
            <a:stretch>
              <a:fillRect l="-4426"/>
            </a:stretch>
          </a:blipFill>
        </p:spPr>
      </p:sp>
      <p:sp>
        <p:nvSpPr>
          <p:cNvPr id="4" name="Freeform 4"/>
          <p:cNvSpPr/>
          <p:nvPr/>
        </p:nvSpPr>
        <p:spPr>
          <a:xfrm>
            <a:off x="3203681" y="4728192"/>
            <a:ext cx="6351615" cy="1331438"/>
          </a:xfrm>
          <a:custGeom>
            <a:avLst/>
            <a:gdLst/>
            <a:ahLst/>
            <a:cxnLst/>
            <a:rect l="l" t="t" r="r" b="b"/>
            <a:pathLst>
              <a:path w="6351615" h="1331438">
                <a:moveTo>
                  <a:pt x="0" y="0"/>
                </a:moveTo>
                <a:lnTo>
                  <a:pt x="6351615" y="0"/>
                </a:lnTo>
                <a:lnTo>
                  <a:pt x="6351615" y="1331438"/>
                </a:lnTo>
                <a:lnTo>
                  <a:pt x="0" y="1331438"/>
                </a:lnTo>
                <a:lnTo>
                  <a:pt x="0" y="0"/>
                </a:lnTo>
                <a:close/>
              </a:path>
            </a:pathLst>
          </a:custGeom>
          <a:blipFill>
            <a:blip r:embed="rId5"/>
            <a:stretch>
              <a:fillRect l="-1216" t="-9662" r="-3049" b="-5511"/>
            </a:stretch>
          </a:blipFill>
        </p:spPr>
      </p:sp>
      <p:sp>
        <p:nvSpPr>
          <p:cNvPr id="5" name="TextBox 5"/>
          <p:cNvSpPr txBox="1"/>
          <p:nvPr/>
        </p:nvSpPr>
        <p:spPr>
          <a:xfrm>
            <a:off x="9555296" y="4036041"/>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AUTOCOVARIANZA</a:t>
            </a:r>
          </a:p>
        </p:txBody>
      </p:sp>
      <p:sp>
        <p:nvSpPr>
          <p:cNvPr id="6" name="TextBox 6"/>
          <p:cNvSpPr txBox="1"/>
          <p:nvPr/>
        </p:nvSpPr>
        <p:spPr>
          <a:xfrm>
            <a:off x="6060822" y="6783530"/>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CORRELACIÓN DE PEARSON</a:t>
            </a:r>
          </a:p>
        </p:txBody>
      </p:sp>
      <p:sp>
        <p:nvSpPr>
          <p:cNvPr id="7" name="TextBox 7"/>
          <p:cNvSpPr txBox="1"/>
          <p:nvPr/>
        </p:nvSpPr>
        <p:spPr>
          <a:xfrm rot="-5400000">
            <a:off x="-2830926" y="4639848"/>
            <a:ext cx="8239954" cy="996950"/>
          </a:xfrm>
          <a:prstGeom prst="rect">
            <a:avLst/>
          </a:prstGeom>
        </p:spPr>
        <p:txBody>
          <a:bodyPr lIns="0" tIns="0" rIns="0" bIns="0" rtlCol="0" anchor="t">
            <a:spAutoFit/>
          </a:bodyPr>
          <a:lstStyle/>
          <a:p>
            <a:pPr algn="ctr">
              <a:lnSpc>
                <a:spcPts val="7000"/>
              </a:lnSpc>
            </a:pPr>
            <a:r>
              <a:rPr lang="en-US" sz="5000">
                <a:solidFill>
                  <a:srgbClr val="00C4CC"/>
                </a:solidFill>
                <a:latin typeface="Agrandir Narrow Bold"/>
              </a:rPr>
              <a:t>CORRELATION BASED</a:t>
            </a:r>
          </a:p>
        </p:txBody>
      </p:sp>
      <p:sp>
        <p:nvSpPr>
          <p:cNvPr id="8" name="TextBox 8"/>
          <p:cNvSpPr txBox="1"/>
          <p:nvPr/>
        </p:nvSpPr>
        <p:spPr>
          <a:xfrm>
            <a:off x="2527487" y="4036041"/>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COVARIANZA</a:t>
            </a:r>
          </a:p>
        </p:txBody>
      </p:sp>
      <p:sp>
        <p:nvSpPr>
          <p:cNvPr id="9" name="Freeform 9"/>
          <p:cNvSpPr/>
          <p:nvPr/>
        </p:nvSpPr>
        <p:spPr>
          <a:xfrm>
            <a:off x="3025464" y="1587998"/>
            <a:ext cx="6251690" cy="1719796"/>
          </a:xfrm>
          <a:custGeom>
            <a:avLst/>
            <a:gdLst/>
            <a:ahLst/>
            <a:cxnLst/>
            <a:rect l="l" t="t" r="r" b="b"/>
            <a:pathLst>
              <a:path w="6251690" h="1719796">
                <a:moveTo>
                  <a:pt x="0" y="0"/>
                </a:moveTo>
                <a:lnTo>
                  <a:pt x="6251689" y="0"/>
                </a:lnTo>
                <a:lnTo>
                  <a:pt x="6251689" y="1719795"/>
                </a:lnTo>
                <a:lnTo>
                  <a:pt x="0" y="1719795"/>
                </a:lnTo>
                <a:lnTo>
                  <a:pt x="0" y="0"/>
                </a:lnTo>
                <a:close/>
              </a:path>
            </a:pathLst>
          </a:custGeom>
          <a:blipFill>
            <a:blip r:embed="rId6"/>
            <a:stretch>
              <a:fillRect l="-4529" t="-10827" r="-3537" b="-12416"/>
            </a:stretch>
          </a:blipFill>
        </p:spPr>
      </p:sp>
      <p:sp>
        <p:nvSpPr>
          <p:cNvPr id="10" name="Freeform 10"/>
          <p:cNvSpPr/>
          <p:nvPr/>
        </p:nvSpPr>
        <p:spPr>
          <a:xfrm>
            <a:off x="10318569" y="1587998"/>
            <a:ext cx="5899552" cy="1719796"/>
          </a:xfrm>
          <a:custGeom>
            <a:avLst/>
            <a:gdLst/>
            <a:ahLst/>
            <a:cxnLst/>
            <a:rect l="l" t="t" r="r" b="b"/>
            <a:pathLst>
              <a:path w="5899552" h="1719796">
                <a:moveTo>
                  <a:pt x="0" y="0"/>
                </a:moveTo>
                <a:lnTo>
                  <a:pt x="5899552" y="0"/>
                </a:lnTo>
                <a:lnTo>
                  <a:pt x="5899552" y="1719795"/>
                </a:lnTo>
                <a:lnTo>
                  <a:pt x="0" y="1719795"/>
                </a:lnTo>
                <a:lnTo>
                  <a:pt x="0" y="0"/>
                </a:lnTo>
                <a:close/>
              </a:path>
            </a:pathLst>
          </a:custGeom>
          <a:blipFill>
            <a:blip r:embed="rId7"/>
            <a:stretch>
              <a:fillRect l="-4809" t="-16232" r="-1611" b="-7963"/>
            </a:stretch>
          </a:blipFill>
        </p:spPr>
      </p:sp>
      <p:sp>
        <p:nvSpPr>
          <p:cNvPr id="11" name="TextBox 11"/>
          <p:cNvSpPr txBox="1"/>
          <p:nvPr/>
        </p:nvSpPr>
        <p:spPr>
          <a:xfrm>
            <a:off x="2299307" y="895847"/>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CORRELACIÓN</a:t>
            </a:r>
          </a:p>
        </p:txBody>
      </p:sp>
      <p:sp>
        <p:nvSpPr>
          <p:cNvPr id="12" name="TextBox 12"/>
          <p:cNvSpPr txBox="1"/>
          <p:nvPr/>
        </p:nvSpPr>
        <p:spPr>
          <a:xfrm>
            <a:off x="9555296" y="895847"/>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AUTOCORRELACIÓN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102561" y="2493623"/>
            <a:ext cx="7585303" cy="1261653"/>
          </a:xfrm>
          <a:custGeom>
            <a:avLst/>
            <a:gdLst/>
            <a:ahLst/>
            <a:cxnLst/>
            <a:rect l="l" t="t" r="r" b="b"/>
            <a:pathLst>
              <a:path w="7585303" h="1261653">
                <a:moveTo>
                  <a:pt x="0" y="0"/>
                </a:moveTo>
                <a:lnTo>
                  <a:pt x="7585303" y="0"/>
                </a:lnTo>
                <a:lnTo>
                  <a:pt x="7585303" y="1261653"/>
                </a:lnTo>
                <a:lnTo>
                  <a:pt x="0" y="1261653"/>
                </a:lnTo>
                <a:lnTo>
                  <a:pt x="0" y="0"/>
                </a:lnTo>
                <a:close/>
              </a:path>
            </a:pathLst>
          </a:custGeom>
          <a:blipFill>
            <a:blip r:embed="rId3"/>
            <a:stretch>
              <a:fillRect/>
            </a:stretch>
          </a:blipFill>
        </p:spPr>
      </p:sp>
      <p:sp>
        <p:nvSpPr>
          <p:cNvPr id="3" name="Freeform 3"/>
          <p:cNvSpPr/>
          <p:nvPr/>
        </p:nvSpPr>
        <p:spPr>
          <a:xfrm>
            <a:off x="11045085" y="2493623"/>
            <a:ext cx="4140353" cy="1261653"/>
          </a:xfrm>
          <a:custGeom>
            <a:avLst/>
            <a:gdLst/>
            <a:ahLst/>
            <a:cxnLst/>
            <a:rect l="l" t="t" r="r" b="b"/>
            <a:pathLst>
              <a:path w="4140353" h="1261653">
                <a:moveTo>
                  <a:pt x="0" y="0"/>
                </a:moveTo>
                <a:lnTo>
                  <a:pt x="4140354" y="0"/>
                </a:lnTo>
                <a:lnTo>
                  <a:pt x="4140354" y="1261653"/>
                </a:lnTo>
                <a:lnTo>
                  <a:pt x="0" y="1261653"/>
                </a:lnTo>
                <a:lnTo>
                  <a:pt x="0" y="0"/>
                </a:lnTo>
                <a:close/>
              </a:path>
            </a:pathLst>
          </a:custGeom>
          <a:blipFill>
            <a:blip r:embed="rId4"/>
            <a:stretch>
              <a:fillRect/>
            </a:stretch>
          </a:blipFill>
        </p:spPr>
      </p:sp>
      <p:sp>
        <p:nvSpPr>
          <p:cNvPr id="4" name="Freeform 4"/>
          <p:cNvSpPr/>
          <p:nvPr/>
        </p:nvSpPr>
        <p:spPr>
          <a:xfrm>
            <a:off x="5375928" y="5783803"/>
            <a:ext cx="7536144" cy="2081026"/>
          </a:xfrm>
          <a:custGeom>
            <a:avLst/>
            <a:gdLst/>
            <a:ahLst/>
            <a:cxnLst/>
            <a:rect l="l" t="t" r="r" b="b"/>
            <a:pathLst>
              <a:path w="7536144" h="2081026">
                <a:moveTo>
                  <a:pt x="0" y="0"/>
                </a:moveTo>
                <a:lnTo>
                  <a:pt x="7536144" y="0"/>
                </a:lnTo>
                <a:lnTo>
                  <a:pt x="7536144" y="2081027"/>
                </a:lnTo>
                <a:lnTo>
                  <a:pt x="0" y="2081027"/>
                </a:lnTo>
                <a:lnTo>
                  <a:pt x="0" y="0"/>
                </a:lnTo>
                <a:close/>
              </a:path>
            </a:pathLst>
          </a:custGeom>
          <a:blipFill>
            <a:blip r:embed="rId5"/>
            <a:stretch>
              <a:fillRect/>
            </a:stretch>
          </a:blipFill>
        </p:spPr>
      </p:sp>
      <p:sp>
        <p:nvSpPr>
          <p:cNvPr id="5" name="TextBox 5"/>
          <p:cNvSpPr txBox="1"/>
          <p:nvPr/>
        </p:nvSpPr>
        <p:spPr>
          <a:xfrm rot="-5400000">
            <a:off x="-2830926" y="4639848"/>
            <a:ext cx="8239954" cy="996950"/>
          </a:xfrm>
          <a:prstGeom prst="rect">
            <a:avLst/>
          </a:prstGeom>
        </p:spPr>
        <p:txBody>
          <a:bodyPr lIns="0" tIns="0" rIns="0" bIns="0" rtlCol="0" anchor="t">
            <a:spAutoFit/>
          </a:bodyPr>
          <a:lstStyle/>
          <a:p>
            <a:pPr algn="ctr">
              <a:lnSpc>
                <a:spcPts val="7000"/>
              </a:lnSpc>
            </a:pPr>
            <a:r>
              <a:rPr lang="en-US" sz="5000">
                <a:solidFill>
                  <a:srgbClr val="00C4CC"/>
                </a:solidFill>
                <a:latin typeface="Agrandir Narrow Bold"/>
              </a:rPr>
              <a:t>CORRELATION BASED</a:t>
            </a:r>
          </a:p>
        </p:txBody>
      </p:sp>
      <p:sp>
        <p:nvSpPr>
          <p:cNvPr id="6" name="TextBox 6"/>
          <p:cNvSpPr txBox="1"/>
          <p:nvPr/>
        </p:nvSpPr>
        <p:spPr>
          <a:xfrm>
            <a:off x="5774690" y="1510465"/>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DISCRETE FOURIER TRANSFORM (DFT)</a:t>
            </a:r>
          </a:p>
        </p:txBody>
      </p:sp>
      <p:sp>
        <p:nvSpPr>
          <p:cNvPr id="7" name="TextBox 7"/>
          <p:cNvSpPr txBox="1"/>
          <p:nvPr/>
        </p:nvSpPr>
        <p:spPr>
          <a:xfrm>
            <a:off x="4938024" y="4981575"/>
            <a:ext cx="8411952"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CONTINUOUS WAVELET TRANSFORM (CWT)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872426" y="3222438"/>
            <a:ext cx="6543149" cy="1750984"/>
          </a:xfrm>
          <a:custGeom>
            <a:avLst/>
            <a:gdLst/>
            <a:ahLst/>
            <a:cxnLst/>
            <a:rect l="l" t="t" r="r" b="b"/>
            <a:pathLst>
              <a:path w="6543149" h="1750984">
                <a:moveTo>
                  <a:pt x="0" y="0"/>
                </a:moveTo>
                <a:lnTo>
                  <a:pt x="6543148" y="0"/>
                </a:lnTo>
                <a:lnTo>
                  <a:pt x="6543148" y="1750983"/>
                </a:lnTo>
                <a:lnTo>
                  <a:pt x="0" y="1750983"/>
                </a:lnTo>
                <a:lnTo>
                  <a:pt x="0" y="0"/>
                </a:lnTo>
                <a:close/>
              </a:path>
            </a:pathLst>
          </a:custGeom>
          <a:blipFill>
            <a:blip r:embed="rId3"/>
            <a:stretch>
              <a:fillRect/>
            </a:stretch>
          </a:blipFill>
        </p:spPr>
      </p:sp>
      <p:sp>
        <p:nvSpPr>
          <p:cNvPr id="3" name="Freeform 3"/>
          <p:cNvSpPr/>
          <p:nvPr/>
        </p:nvSpPr>
        <p:spPr>
          <a:xfrm>
            <a:off x="5908006" y="5575181"/>
            <a:ext cx="6471988" cy="2270131"/>
          </a:xfrm>
          <a:custGeom>
            <a:avLst/>
            <a:gdLst/>
            <a:ahLst/>
            <a:cxnLst/>
            <a:rect l="l" t="t" r="r" b="b"/>
            <a:pathLst>
              <a:path w="6471988" h="2270131">
                <a:moveTo>
                  <a:pt x="0" y="0"/>
                </a:moveTo>
                <a:lnTo>
                  <a:pt x="6471988" y="0"/>
                </a:lnTo>
                <a:lnTo>
                  <a:pt x="6471988" y="2270131"/>
                </a:lnTo>
                <a:lnTo>
                  <a:pt x="0" y="2270131"/>
                </a:lnTo>
                <a:lnTo>
                  <a:pt x="0" y="0"/>
                </a:lnTo>
                <a:close/>
              </a:path>
            </a:pathLst>
          </a:custGeom>
          <a:blipFill>
            <a:blip r:embed="rId4"/>
            <a:stretch>
              <a:fillRect/>
            </a:stretch>
          </a:blipFill>
        </p:spPr>
      </p:sp>
      <p:sp>
        <p:nvSpPr>
          <p:cNvPr id="4" name="TextBox 4"/>
          <p:cNvSpPr txBox="1"/>
          <p:nvPr/>
        </p:nvSpPr>
        <p:spPr>
          <a:xfrm rot="-5400000">
            <a:off x="-2830926" y="4639848"/>
            <a:ext cx="8239954" cy="996950"/>
          </a:xfrm>
          <a:prstGeom prst="rect">
            <a:avLst/>
          </a:prstGeom>
        </p:spPr>
        <p:txBody>
          <a:bodyPr lIns="0" tIns="0" rIns="0" bIns="0" rtlCol="0" anchor="t">
            <a:spAutoFit/>
          </a:bodyPr>
          <a:lstStyle/>
          <a:p>
            <a:pPr algn="ctr">
              <a:lnSpc>
                <a:spcPts val="7000"/>
              </a:lnSpc>
            </a:pPr>
            <a:r>
              <a:rPr lang="en-US" sz="5000">
                <a:solidFill>
                  <a:srgbClr val="00C4CC"/>
                </a:solidFill>
                <a:latin typeface="Agrandir Narrow Bold"/>
              </a:rPr>
              <a:t>CONVOLUTION BASED</a:t>
            </a:r>
          </a:p>
        </p:txBody>
      </p:sp>
      <p:sp>
        <p:nvSpPr>
          <p:cNvPr id="5" name="TextBox 5"/>
          <p:cNvSpPr txBox="1"/>
          <p:nvPr/>
        </p:nvSpPr>
        <p:spPr>
          <a:xfrm>
            <a:off x="5291998" y="2279763"/>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CONVOLUCIÓN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rot="-5400000">
            <a:off x="-2830926" y="4639848"/>
            <a:ext cx="8239954" cy="996950"/>
          </a:xfrm>
          <a:prstGeom prst="rect">
            <a:avLst/>
          </a:prstGeom>
        </p:spPr>
        <p:txBody>
          <a:bodyPr lIns="0" tIns="0" rIns="0" bIns="0" rtlCol="0" anchor="t">
            <a:spAutoFit/>
          </a:bodyPr>
          <a:lstStyle/>
          <a:p>
            <a:pPr algn="ctr">
              <a:lnSpc>
                <a:spcPts val="7000"/>
              </a:lnSpc>
            </a:pPr>
            <a:r>
              <a:rPr lang="en-US" sz="5000" dirty="0">
                <a:solidFill>
                  <a:srgbClr val="00C4CC"/>
                </a:solidFill>
                <a:latin typeface="Agrandir Narrow Bold"/>
              </a:rPr>
              <a:t>CONVOLUTION BASED</a:t>
            </a:r>
          </a:p>
        </p:txBody>
      </p:sp>
      <p:sp>
        <p:nvSpPr>
          <p:cNvPr id="3" name="Freeform 3"/>
          <p:cNvSpPr/>
          <p:nvPr/>
        </p:nvSpPr>
        <p:spPr>
          <a:xfrm>
            <a:off x="5573920" y="6152194"/>
            <a:ext cx="7631951" cy="1909360"/>
          </a:xfrm>
          <a:custGeom>
            <a:avLst/>
            <a:gdLst/>
            <a:ahLst/>
            <a:cxnLst/>
            <a:rect l="l" t="t" r="r" b="b"/>
            <a:pathLst>
              <a:path w="7631951" h="1909360">
                <a:moveTo>
                  <a:pt x="0" y="0"/>
                </a:moveTo>
                <a:lnTo>
                  <a:pt x="7631950" y="0"/>
                </a:lnTo>
                <a:lnTo>
                  <a:pt x="7631950" y="1909360"/>
                </a:lnTo>
                <a:lnTo>
                  <a:pt x="0" y="1909360"/>
                </a:lnTo>
                <a:lnTo>
                  <a:pt x="0" y="0"/>
                </a:lnTo>
                <a:close/>
              </a:path>
            </a:pathLst>
          </a:custGeom>
          <a:blipFill>
            <a:blip r:embed="rId3"/>
            <a:stretch>
              <a:fillRect b="-6680"/>
            </a:stretch>
          </a:blipFill>
        </p:spPr>
      </p:sp>
      <p:sp>
        <p:nvSpPr>
          <p:cNvPr id="4" name="TextBox 4"/>
          <p:cNvSpPr txBox="1"/>
          <p:nvPr/>
        </p:nvSpPr>
        <p:spPr>
          <a:xfrm>
            <a:off x="5219945" y="5239011"/>
            <a:ext cx="8411952"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DISCRETE WAVELET TRANSFORM (DWT)</a:t>
            </a:r>
          </a:p>
        </p:txBody>
      </p:sp>
      <p:sp>
        <p:nvSpPr>
          <p:cNvPr id="5" name="TextBox 5"/>
          <p:cNvSpPr txBox="1"/>
          <p:nvPr/>
        </p:nvSpPr>
        <p:spPr>
          <a:xfrm>
            <a:off x="5501867" y="8194904"/>
            <a:ext cx="7704004" cy="692150"/>
          </a:xfrm>
          <a:prstGeom prst="rect">
            <a:avLst/>
          </a:prstGeom>
        </p:spPr>
        <p:txBody>
          <a:bodyPr lIns="0" tIns="0" rIns="0" bIns="0" rtlCol="0" anchor="t">
            <a:spAutoFit/>
          </a:bodyPr>
          <a:lstStyle/>
          <a:p>
            <a:pPr algn="ctr">
              <a:lnSpc>
                <a:spcPts val="4899"/>
              </a:lnSpc>
            </a:pPr>
            <a:r>
              <a:rPr lang="en-US" sz="3499">
                <a:solidFill>
                  <a:srgbClr val="FFC331"/>
                </a:solidFill>
                <a:latin typeface="Agrandir Narrow"/>
              </a:rPr>
              <a:t>Escalado - Dilatación</a:t>
            </a:r>
          </a:p>
        </p:txBody>
      </p:sp>
      <p:sp>
        <p:nvSpPr>
          <p:cNvPr id="6" name="TextBox 6"/>
          <p:cNvSpPr txBox="1"/>
          <p:nvPr/>
        </p:nvSpPr>
        <p:spPr>
          <a:xfrm>
            <a:off x="5219945" y="1079361"/>
            <a:ext cx="8411952" cy="3168650"/>
          </a:xfrm>
          <a:prstGeom prst="rect">
            <a:avLst/>
          </a:prstGeom>
        </p:spPr>
        <p:txBody>
          <a:bodyPr lIns="0" tIns="0" rIns="0" bIns="0" rtlCol="0" anchor="t">
            <a:spAutoFit/>
          </a:bodyPr>
          <a:lstStyle/>
          <a:p>
            <a:pPr algn="ctr">
              <a:lnSpc>
                <a:spcPts val="4899"/>
              </a:lnSpc>
            </a:pPr>
            <a:r>
              <a:rPr lang="en-US" sz="3499" dirty="0">
                <a:solidFill>
                  <a:srgbClr val="FFFFFF"/>
                </a:solidFill>
                <a:latin typeface="Agrandir Narrow Bold"/>
              </a:rPr>
              <a:t>FILTROS</a:t>
            </a:r>
          </a:p>
          <a:p>
            <a:pPr algn="ctr">
              <a:lnSpc>
                <a:spcPts val="4899"/>
              </a:lnSpc>
            </a:pPr>
            <a:r>
              <a:rPr lang="en-US" sz="3499" dirty="0" err="1">
                <a:solidFill>
                  <a:srgbClr val="00C4CC"/>
                </a:solidFill>
                <a:latin typeface="Agrandir Narrow"/>
              </a:rPr>
              <a:t>Pasabajos</a:t>
            </a:r>
            <a:endParaRPr lang="en-US" sz="3499" dirty="0">
              <a:solidFill>
                <a:srgbClr val="00C4CC"/>
              </a:solidFill>
              <a:latin typeface="Agrandir Narrow"/>
            </a:endParaRPr>
          </a:p>
          <a:p>
            <a:pPr algn="ctr">
              <a:lnSpc>
                <a:spcPts val="4899"/>
              </a:lnSpc>
            </a:pPr>
            <a:r>
              <a:rPr lang="en-US" sz="3499" dirty="0" err="1">
                <a:solidFill>
                  <a:srgbClr val="00C4CC"/>
                </a:solidFill>
                <a:latin typeface="Agrandir Narrow"/>
              </a:rPr>
              <a:t>Pasaaltos</a:t>
            </a:r>
            <a:endParaRPr lang="en-US" sz="3499" dirty="0">
              <a:solidFill>
                <a:srgbClr val="00C4CC"/>
              </a:solidFill>
              <a:latin typeface="Agrandir Narrow"/>
            </a:endParaRPr>
          </a:p>
          <a:p>
            <a:pPr algn="ctr">
              <a:lnSpc>
                <a:spcPts val="4899"/>
              </a:lnSpc>
            </a:pPr>
            <a:r>
              <a:rPr lang="en-US" sz="3499" dirty="0" err="1">
                <a:solidFill>
                  <a:srgbClr val="00C4CC"/>
                </a:solidFill>
                <a:latin typeface="Agrandir Narrow"/>
              </a:rPr>
              <a:t>Rechaza</a:t>
            </a:r>
            <a:r>
              <a:rPr lang="en-US" sz="3499" dirty="0">
                <a:solidFill>
                  <a:srgbClr val="00C4CC"/>
                </a:solidFill>
                <a:latin typeface="Agrandir Narrow"/>
              </a:rPr>
              <a:t> </a:t>
            </a:r>
            <a:r>
              <a:rPr lang="en-US" sz="3499" dirty="0" err="1">
                <a:solidFill>
                  <a:srgbClr val="00C4CC"/>
                </a:solidFill>
                <a:latin typeface="Agrandir Narrow"/>
              </a:rPr>
              <a:t>banda</a:t>
            </a:r>
            <a:endParaRPr lang="en-US" sz="3499" dirty="0">
              <a:solidFill>
                <a:srgbClr val="00C4CC"/>
              </a:solidFill>
              <a:latin typeface="Agrandir Narrow"/>
            </a:endParaRPr>
          </a:p>
          <a:p>
            <a:pPr algn="ctr">
              <a:lnSpc>
                <a:spcPts val="4899"/>
              </a:lnSpc>
            </a:pPr>
            <a:r>
              <a:rPr lang="en-US" sz="3499" dirty="0" err="1">
                <a:solidFill>
                  <a:srgbClr val="00C4CC"/>
                </a:solidFill>
                <a:latin typeface="Agrandir Narrow"/>
              </a:rPr>
              <a:t>Pasabanda</a:t>
            </a:r>
            <a:endParaRPr lang="en-US" sz="3499" dirty="0">
              <a:solidFill>
                <a:srgbClr val="00C4CC"/>
              </a:solidFill>
              <a:latin typeface="Agrandir Narro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6765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PROCESAMIENTO DIGITAL DE SEÑALES</a:t>
            </a:r>
          </a:p>
        </p:txBody>
      </p:sp>
      <p:grpSp>
        <p:nvGrpSpPr>
          <p:cNvPr id="12" name="Group 3"/>
          <p:cNvGrpSpPr/>
          <p:nvPr/>
        </p:nvGrpSpPr>
        <p:grpSpPr>
          <a:xfrm>
            <a:off x="2094721" y="4898229"/>
            <a:ext cx="14098559" cy="3809406"/>
            <a:chOff x="0" y="-1178733"/>
            <a:chExt cx="18798078" cy="5079208"/>
          </a:xfrm>
        </p:grpSpPr>
        <p:grpSp>
          <p:nvGrpSpPr>
            <p:cNvPr id="13" name="Group 4"/>
            <p:cNvGrpSpPr/>
            <p:nvPr/>
          </p:nvGrpSpPr>
          <p:grpSpPr>
            <a:xfrm>
              <a:off x="0" y="-1178733"/>
              <a:ext cx="5302751" cy="5079208"/>
              <a:chOff x="0" y="-232836"/>
              <a:chExt cx="1047457" cy="1003300"/>
            </a:xfrm>
          </p:grpSpPr>
          <p:sp>
            <p:nvSpPr>
              <p:cNvPr id="20" name="Freeform 5"/>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21" name="TextBox 6"/>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TEMPORAL</a:t>
                </a:r>
              </a:p>
            </p:txBody>
          </p:sp>
        </p:grpSp>
        <p:grpSp>
          <p:nvGrpSpPr>
            <p:cNvPr id="14" name="Group 7"/>
            <p:cNvGrpSpPr/>
            <p:nvPr/>
          </p:nvGrpSpPr>
          <p:grpSpPr>
            <a:xfrm>
              <a:off x="6747663" y="-1178733"/>
              <a:ext cx="5302751" cy="5079208"/>
              <a:chOff x="0" y="-232836"/>
              <a:chExt cx="1047457" cy="1003300"/>
            </a:xfrm>
          </p:grpSpPr>
          <p:sp>
            <p:nvSpPr>
              <p:cNvPr id="18" name="Freeform 8"/>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19" name="TextBox 9"/>
              <p:cNvSpPr txBox="1"/>
              <p:nvPr/>
            </p:nvSpPr>
            <p:spPr>
              <a:xfrm>
                <a:off x="21035" y="-232836"/>
                <a:ext cx="1005388"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FRECUENCIAL</a:t>
                </a:r>
              </a:p>
            </p:txBody>
          </p:sp>
        </p:grpSp>
        <p:grpSp>
          <p:nvGrpSpPr>
            <p:cNvPr id="15" name="Group 10"/>
            <p:cNvGrpSpPr/>
            <p:nvPr/>
          </p:nvGrpSpPr>
          <p:grpSpPr>
            <a:xfrm>
              <a:off x="13495327" y="-1178733"/>
              <a:ext cx="5302751" cy="5079208"/>
              <a:chOff x="0" y="-232836"/>
              <a:chExt cx="1047457" cy="1003300"/>
            </a:xfrm>
          </p:grpSpPr>
          <p:sp>
            <p:nvSpPr>
              <p:cNvPr id="16" name="Freeform 11"/>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17" name="TextBox 12"/>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ESPACIAL</a:t>
                </a: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621922" y="2202476"/>
            <a:ext cx="11044157" cy="5882048"/>
          </a:xfrm>
          <a:custGeom>
            <a:avLst/>
            <a:gdLst/>
            <a:ahLst/>
            <a:cxnLst/>
            <a:rect l="l" t="t" r="r" b="b"/>
            <a:pathLst>
              <a:path w="11044157" h="5882048">
                <a:moveTo>
                  <a:pt x="0" y="0"/>
                </a:moveTo>
                <a:lnTo>
                  <a:pt x="11044156" y="0"/>
                </a:lnTo>
                <a:lnTo>
                  <a:pt x="11044156" y="5882048"/>
                </a:lnTo>
                <a:lnTo>
                  <a:pt x="0" y="5882048"/>
                </a:lnTo>
                <a:lnTo>
                  <a:pt x="0" y="0"/>
                </a:lnTo>
                <a:close/>
              </a:path>
            </a:pathLst>
          </a:custGeom>
          <a:blipFill>
            <a:blip r:embed="rId3"/>
            <a:stretch>
              <a:fillRect/>
            </a:stretch>
          </a:blipFill>
        </p:spPr>
      </p:sp>
      <p:sp>
        <p:nvSpPr>
          <p:cNvPr id="3" name="TextBox 3"/>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grpSp>
        <p:nvGrpSpPr>
          <p:cNvPr id="4" name="Group 4"/>
          <p:cNvGrpSpPr/>
          <p:nvPr/>
        </p:nvGrpSpPr>
        <p:grpSpPr>
          <a:xfrm>
            <a:off x="10069812" y="4497382"/>
            <a:ext cx="4120487" cy="3321597"/>
            <a:chOff x="0" y="0"/>
            <a:chExt cx="1085231" cy="874824"/>
          </a:xfrm>
        </p:grpSpPr>
        <p:sp>
          <p:nvSpPr>
            <p:cNvPr id="5" name="Freeform 5"/>
            <p:cNvSpPr/>
            <p:nvPr/>
          </p:nvSpPr>
          <p:spPr>
            <a:xfrm>
              <a:off x="0" y="0"/>
              <a:ext cx="1085231" cy="874824"/>
            </a:xfrm>
            <a:custGeom>
              <a:avLst/>
              <a:gdLst/>
              <a:ahLst/>
              <a:cxnLst/>
              <a:rect l="l" t="t" r="r" b="b"/>
              <a:pathLst>
                <a:path w="1085231" h="874824">
                  <a:moveTo>
                    <a:pt x="39457" y="0"/>
                  </a:moveTo>
                  <a:lnTo>
                    <a:pt x="1045775" y="0"/>
                  </a:lnTo>
                  <a:cubicBezTo>
                    <a:pt x="1056239" y="0"/>
                    <a:pt x="1066275" y="4157"/>
                    <a:pt x="1073675" y="11557"/>
                  </a:cubicBezTo>
                  <a:cubicBezTo>
                    <a:pt x="1081074" y="18956"/>
                    <a:pt x="1085231" y="28992"/>
                    <a:pt x="1085231" y="39457"/>
                  </a:cubicBezTo>
                  <a:lnTo>
                    <a:pt x="1085231" y="835367"/>
                  </a:lnTo>
                  <a:cubicBezTo>
                    <a:pt x="1085231" y="845832"/>
                    <a:pt x="1081074" y="855868"/>
                    <a:pt x="1073675" y="863267"/>
                  </a:cubicBezTo>
                  <a:cubicBezTo>
                    <a:pt x="1066275" y="870667"/>
                    <a:pt x="1056239" y="874824"/>
                    <a:pt x="1045775" y="874824"/>
                  </a:cubicBezTo>
                  <a:lnTo>
                    <a:pt x="39457" y="874824"/>
                  </a:lnTo>
                  <a:cubicBezTo>
                    <a:pt x="28992" y="874824"/>
                    <a:pt x="18956" y="870667"/>
                    <a:pt x="11557" y="863267"/>
                  </a:cubicBezTo>
                  <a:cubicBezTo>
                    <a:pt x="4157" y="855868"/>
                    <a:pt x="0" y="845832"/>
                    <a:pt x="0" y="835367"/>
                  </a:cubicBezTo>
                  <a:lnTo>
                    <a:pt x="0" y="39457"/>
                  </a:lnTo>
                  <a:cubicBezTo>
                    <a:pt x="0" y="28992"/>
                    <a:pt x="4157" y="18956"/>
                    <a:pt x="11557" y="11557"/>
                  </a:cubicBezTo>
                  <a:cubicBezTo>
                    <a:pt x="18956" y="4157"/>
                    <a:pt x="28992" y="0"/>
                    <a:pt x="39457" y="0"/>
                  </a:cubicBezTo>
                  <a:close/>
                </a:path>
              </a:pathLst>
            </a:custGeom>
            <a:solidFill>
              <a:srgbClr val="00C4CC">
                <a:alpha val="49804"/>
              </a:srgbClr>
            </a:solidFill>
          </p:spPr>
        </p:sp>
        <p:sp>
          <p:nvSpPr>
            <p:cNvPr id="6" name="TextBox 6"/>
            <p:cNvSpPr txBox="1"/>
            <p:nvPr/>
          </p:nvSpPr>
          <p:spPr>
            <a:xfrm>
              <a:off x="0" y="-114300"/>
              <a:ext cx="812800" cy="927100"/>
            </a:xfrm>
            <a:prstGeom prst="rect">
              <a:avLst/>
            </a:prstGeom>
          </p:spPr>
          <p:txBody>
            <a:bodyPr lIns="50800" tIns="50800" rIns="50800" bIns="50800" rtlCol="0" anchor="ctr"/>
            <a:lstStyle/>
            <a:p>
              <a:pPr algn="ctr">
                <a:lnSpc>
                  <a:spcPts val="3499"/>
                </a:lnSpc>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128839" y="2391128"/>
            <a:ext cx="6030323" cy="5504744"/>
          </a:xfrm>
          <a:custGeom>
            <a:avLst/>
            <a:gdLst/>
            <a:ahLst/>
            <a:cxnLst/>
            <a:rect l="l" t="t" r="r" b="b"/>
            <a:pathLst>
              <a:path w="6030323" h="5504744">
                <a:moveTo>
                  <a:pt x="0" y="0"/>
                </a:moveTo>
                <a:lnTo>
                  <a:pt x="6030322" y="0"/>
                </a:lnTo>
                <a:lnTo>
                  <a:pt x="6030322" y="5504744"/>
                </a:lnTo>
                <a:lnTo>
                  <a:pt x="0" y="5504744"/>
                </a:lnTo>
                <a:lnTo>
                  <a:pt x="0" y="0"/>
                </a:lnTo>
                <a:close/>
              </a:path>
            </a:pathLst>
          </a:custGeom>
          <a:blipFill>
            <a:blip r:embed="rId3"/>
            <a:stretch>
              <a:fillRect/>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826924" y="3882790"/>
            <a:ext cx="5526316" cy="5529555"/>
          </a:xfrm>
          <a:custGeom>
            <a:avLst/>
            <a:gdLst/>
            <a:ahLst/>
            <a:cxnLst/>
            <a:rect l="l" t="t" r="r" b="b"/>
            <a:pathLst>
              <a:path w="5526316" h="5529555">
                <a:moveTo>
                  <a:pt x="0" y="0"/>
                </a:moveTo>
                <a:lnTo>
                  <a:pt x="5526316" y="0"/>
                </a:lnTo>
                <a:lnTo>
                  <a:pt x="5526316" y="5529556"/>
                </a:lnTo>
                <a:lnTo>
                  <a:pt x="0" y="5529556"/>
                </a:lnTo>
                <a:lnTo>
                  <a:pt x="0" y="0"/>
                </a:lnTo>
                <a:close/>
              </a:path>
            </a:pathLst>
          </a:custGeom>
          <a:blipFill>
            <a:blip r:embed="rId3"/>
            <a:stretch>
              <a:fillRect/>
            </a:stretch>
          </a:blipFill>
        </p:spPr>
      </p:sp>
      <p:sp>
        <p:nvSpPr>
          <p:cNvPr id="3" name="TextBox 3"/>
          <p:cNvSpPr txBox="1"/>
          <p:nvPr/>
        </p:nvSpPr>
        <p:spPr>
          <a:xfrm>
            <a:off x="2096887" y="1425575"/>
            <a:ext cx="14094227" cy="2371725"/>
          </a:xfrm>
          <a:prstGeom prst="rect">
            <a:avLst/>
          </a:prstGeom>
        </p:spPr>
        <p:txBody>
          <a:bodyPr lIns="0" tIns="0" rIns="0" bIns="0" rtlCol="0" anchor="t">
            <a:spAutoFit/>
          </a:bodyPr>
          <a:lstStyle/>
          <a:p>
            <a:pPr algn="ctr">
              <a:lnSpc>
                <a:spcPts val="9600"/>
              </a:lnSpc>
            </a:pPr>
            <a:r>
              <a:rPr lang="en-US" sz="8000">
                <a:solidFill>
                  <a:srgbClr val="01558A"/>
                </a:solidFill>
                <a:latin typeface="Agrandir Narrow Bold"/>
              </a:rPr>
              <a:t>OBTENER RESULTADOS</a:t>
            </a:r>
          </a:p>
          <a:p>
            <a:pPr marL="0" lvl="0" indent="0" algn="ctr">
              <a:lnSpc>
                <a:spcPts val="7200"/>
              </a:lnSpc>
              <a:spcBef>
                <a:spcPct val="0"/>
              </a:spcBef>
            </a:pPr>
            <a:r>
              <a:rPr lang="en-US" sz="6000">
                <a:solidFill>
                  <a:srgbClr val="01558A"/>
                </a:solidFill>
                <a:latin typeface="Agrandir Narrow"/>
              </a:rPr>
              <a:t>(DIAGNÓSTICO)</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3"/>
          <p:cNvSpPr txBox="1"/>
          <p:nvPr/>
        </p:nvSpPr>
        <p:spPr>
          <a:xfrm>
            <a:off x="2096887" y="1425575"/>
            <a:ext cx="14094227" cy="1231106"/>
          </a:xfrm>
          <a:prstGeom prst="rect">
            <a:avLst/>
          </a:prstGeom>
        </p:spPr>
        <p:txBody>
          <a:bodyPr lIns="0" tIns="0" rIns="0" bIns="0" rtlCol="0" anchor="t">
            <a:spAutoFit/>
          </a:bodyPr>
          <a:lstStyle/>
          <a:p>
            <a:pPr algn="ctr">
              <a:lnSpc>
                <a:spcPts val="9600"/>
              </a:lnSpc>
            </a:pPr>
            <a:r>
              <a:rPr lang="en-US" sz="8000" dirty="0" smtClean="0">
                <a:solidFill>
                  <a:srgbClr val="01558A"/>
                </a:solidFill>
                <a:latin typeface="Agrandir Narrow Bold"/>
              </a:rPr>
              <a:t>CANALES</a:t>
            </a:r>
            <a:endParaRPr lang="en-US" sz="6000" dirty="0">
              <a:solidFill>
                <a:srgbClr val="01558A"/>
              </a:solidFill>
              <a:latin typeface="Agrandir Narrow"/>
            </a:endParaRPr>
          </a:p>
        </p:txBody>
      </p:sp>
      <p:sp>
        <p:nvSpPr>
          <p:cNvPr id="4" name="TextBox 6">
            <a:extLst>
              <a:ext uri="{FF2B5EF4-FFF2-40B4-BE49-F238E27FC236}">
                <a16:creationId xmlns:a16="http://schemas.microsoft.com/office/drawing/2014/main" id="{9822F58D-BBED-41B6-ACA8-D7A721659400}"/>
              </a:ext>
            </a:extLst>
          </p:cNvPr>
          <p:cNvSpPr txBox="1">
            <a:spLocks/>
          </p:cNvSpPr>
          <p:nvPr/>
        </p:nvSpPr>
        <p:spPr>
          <a:xfrm>
            <a:off x="152400" y="3416178"/>
            <a:ext cx="11734800" cy="4398640"/>
          </a:xfrm>
          <a:prstGeom prst="rect">
            <a:avLst/>
          </a:prstGeom>
        </p:spPr>
        <p:txBody>
          <a:bodyPr wrap="square" lIns="0" tIns="0" rIns="0" bIns="0" rtlCol="0" anchor="ctr">
            <a:spAutoFit/>
          </a:bodyPr>
          <a:lstStyle/>
          <a:p>
            <a:pPr algn="ctr">
              <a:lnSpc>
                <a:spcPts val="4899"/>
              </a:lnSpc>
            </a:pPr>
            <a:r>
              <a:rPr lang="en-US" sz="5400" dirty="0">
                <a:solidFill>
                  <a:srgbClr val="FFFFFF"/>
                </a:solidFill>
                <a:latin typeface="Agrandir Narrow Bold"/>
              </a:rPr>
              <a:t>PÍXELES</a:t>
            </a:r>
          </a:p>
          <a:p>
            <a:pPr algn="ctr">
              <a:lnSpc>
                <a:spcPts val="4899"/>
              </a:lnSpc>
            </a:pPr>
            <a:endParaRPr lang="en-US" sz="5400" dirty="0">
              <a:solidFill>
                <a:srgbClr val="FFFFFF"/>
              </a:solidFill>
              <a:latin typeface="Agrandir Narrow Bold"/>
            </a:endParaRPr>
          </a:p>
          <a:p>
            <a:pPr algn="ctr">
              <a:lnSpc>
                <a:spcPts val="4899"/>
              </a:lnSpc>
            </a:pPr>
            <a:r>
              <a:rPr lang="en-US" sz="5400" b="1" dirty="0">
                <a:solidFill>
                  <a:srgbClr val="00C4CC"/>
                </a:solidFill>
                <a:latin typeface="Agrandir Narrow"/>
              </a:rPr>
              <a:t>1 CANAL: </a:t>
            </a:r>
            <a:r>
              <a:rPr lang="en-US" sz="5400" dirty="0" err="1">
                <a:solidFill>
                  <a:srgbClr val="00C4CC"/>
                </a:solidFill>
                <a:latin typeface="Agrandir Narrow"/>
              </a:rPr>
              <a:t>Niveles</a:t>
            </a:r>
            <a:r>
              <a:rPr lang="en-US" sz="5400" dirty="0">
                <a:solidFill>
                  <a:srgbClr val="00C4CC"/>
                </a:solidFill>
                <a:latin typeface="Agrandir Narrow"/>
              </a:rPr>
              <a:t> de </a:t>
            </a:r>
            <a:r>
              <a:rPr lang="en-US" sz="5400" dirty="0" err="1">
                <a:solidFill>
                  <a:srgbClr val="00C4CC"/>
                </a:solidFill>
                <a:latin typeface="Agrandir Narrow"/>
              </a:rPr>
              <a:t>grises</a:t>
            </a:r>
            <a:r>
              <a:rPr lang="en-US" sz="5400" dirty="0">
                <a:solidFill>
                  <a:srgbClr val="00C4CC"/>
                </a:solidFill>
                <a:latin typeface="Agrandir Narrow"/>
              </a:rPr>
              <a:t> o color </a:t>
            </a:r>
            <a:r>
              <a:rPr lang="en-US" sz="5400" dirty="0" err="1" smtClean="0">
                <a:solidFill>
                  <a:srgbClr val="00C4CC"/>
                </a:solidFill>
                <a:latin typeface="Agrandir Narrow"/>
              </a:rPr>
              <a:t>indentado</a:t>
            </a:r>
            <a:endParaRPr lang="en-US" sz="5400" dirty="0" smtClean="0">
              <a:solidFill>
                <a:srgbClr val="00C4CC"/>
              </a:solidFill>
              <a:latin typeface="Agrandir Narrow"/>
            </a:endParaRPr>
          </a:p>
          <a:p>
            <a:pPr algn="ctr">
              <a:lnSpc>
                <a:spcPts val="4899"/>
              </a:lnSpc>
            </a:pPr>
            <a:endParaRPr lang="en-US" sz="5400" dirty="0">
              <a:solidFill>
                <a:srgbClr val="00C4CC"/>
              </a:solidFill>
              <a:latin typeface="Agrandir Narrow"/>
            </a:endParaRPr>
          </a:p>
          <a:p>
            <a:pPr algn="ctr">
              <a:lnSpc>
                <a:spcPts val="4899"/>
              </a:lnSpc>
            </a:pPr>
            <a:r>
              <a:rPr lang="en-US" sz="5400" b="1" dirty="0">
                <a:solidFill>
                  <a:srgbClr val="00C4CC"/>
                </a:solidFill>
                <a:latin typeface="Agrandir Narrow"/>
              </a:rPr>
              <a:t>3 </a:t>
            </a:r>
            <a:r>
              <a:rPr lang="en-US" sz="5400" b="1" dirty="0">
                <a:solidFill>
                  <a:srgbClr val="00B0F0"/>
                </a:solidFill>
                <a:latin typeface="Agrandir Narrow"/>
              </a:rPr>
              <a:t>CANALES</a:t>
            </a:r>
            <a:r>
              <a:rPr lang="en-US" sz="5400" b="1" dirty="0">
                <a:solidFill>
                  <a:srgbClr val="00C4CC"/>
                </a:solidFill>
                <a:latin typeface="Agrandir Narrow"/>
              </a:rPr>
              <a:t>: </a:t>
            </a:r>
            <a:r>
              <a:rPr lang="en-US" sz="5400" dirty="0">
                <a:solidFill>
                  <a:srgbClr val="00C4CC"/>
                </a:solidFill>
                <a:latin typeface="Agrandir Narrow"/>
              </a:rPr>
              <a:t>Imagen a color</a:t>
            </a:r>
          </a:p>
          <a:p>
            <a:pPr algn="ctr">
              <a:lnSpc>
                <a:spcPts val="4899"/>
              </a:lnSpc>
            </a:pPr>
            <a:endParaRPr lang="en-US" sz="5400" dirty="0">
              <a:solidFill>
                <a:srgbClr val="00C4CC"/>
              </a:solidFill>
              <a:latin typeface="Agrandir Narrow"/>
            </a:endParaRPr>
          </a:p>
        </p:txBody>
      </p:sp>
      <p:pic>
        <p:nvPicPr>
          <p:cNvPr id="5" name="Imagen 4">
            <a:extLst>
              <a:ext uri="{FF2B5EF4-FFF2-40B4-BE49-F238E27FC236}">
                <a16:creationId xmlns:a16="http://schemas.microsoft.com/office/drawing/2014/main" id="{556259F9-5BC5-4F1C-B2D2-9B5DE25A0B9A}"/>
              </a:ext>
            </a:extLst>
          </p:cNvPr>
          <p:cNvPicPr>
            <a:picLocks noChangeAspect="1"/>
          </p:cNvPicPr>
          <p:nvPr/>
        </p:nvPicPr>
        <p:blipFill rotWithShape="1">
          <a:blip r:embed="rId3">
            <a:extLst>
              <a:ext uri="{28A0092B-C50C-407E-A947-70E740481C1C}">
                <a14:useLocalDpi xmlns:a14="http://schemas.microsoft.com/office/drawing/2010/main" val="0"/>
              </a:ext>
            </a:extLst>
          </a:blip>
          <a:srcRect l="10199" t="3020" r="50142" b="3020"/>
          <a:stretch/>
        </p:blipFill>
        <p:spPr>
          <a:xfrm>
            <a:off x="13335000" y="2948781"/>
            <a:ext cx="3566319" cy="3566319"/>
          </a:xfrm>
          <a:prstGeom prst="rect">
            <a:avLst/>
          </a:prstGeom>
        </p:spPr>
      </p:pic>
      <p:pic>
        <p:nvPicPr>
          <p:cNvPr id="7" name="Imagen 6">
            <a:extLst>
              <a:ext uri="{FF2B5EF4-FFF2-40B4-BE49-F238E27FC236}">
                <a16:creationId xmlns:a16="http://schemas.microsoft.com/office/drawing/2014/main" id="{C659895F-11E3-4918-9819-7D0F4E3408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2881" y="6094979"/>
            <a:ext cx="3566319" cy="3368562"/>
          </a:xfrm>
          <a:prstGeom prst="rect">
            <a:avLst/>
          </a:prstGeom>
        </p:spPr>
      </p:pic>
    </p:spTree>
    <p:extLst>
      <p:ext uri="{BB962C8B-B14F-4D97-AF65-F5344CB8AC3E}">
        <p14:creationId xmlns:p14="http://schemas.microsoft.com/office/powerpoint/2010/main" val="6337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3"/>
          <p:cNvSpPr txBox="1"/>
          <p:nvPr/>
        </p:nvSpPr>
        <p:spPr>
          <a:xfrm>
            <a:off x="2096887" y="1425575"/>
            <a:ext cx="14094227" cy="1231106"/>
          </a:xfrm>
          <a:prstGeom prst="rect">
            <a:avLst/>
          </a:prstGeom>
        </p:spPr>
        <p:txBody>
          <a:bodyPr lIns="0" tIns="0" rIns="0" bIns="0" rtlCol="0" anchor="t">
            <a:spAutoFit/>
          </a:bodyPr>
          <a:lstStyle/>
          <a:p>
            <a:pPr algn="ctr">
              <a:lnSpc>
                <a:spcPts val="9600"/>
              </a:lnSpc>
            </a:pPr>
            <a:r>
              <a:rPr lang="en-US" sz="8000" dirty="0">
                <a:solidFill>
                  <a:srgbClr val="01558A"/>
                </a:solidFill>
                <a:latin typeface="Agrandir Narrow Bold"/>
              </a:rPr>
              <a:t>DIMENSIONES</a:t>
            </a:r>
            <a:endParaRPr lang="en-US" sz="6000" dirty="0">
              <a:solidFill>
                <a:srgbClr val="01558A"/>
              </a:solidFill>
              <a:latin typeface="Agrandir Narrow"/>
            </a:endParaRPr>
          </a:p>
        </p:txBody>
      </p:sp>
      <p:pic>
        <p:nvPicPr>
          <p:cNvPr id="4" name="Imagen 3">
            <a:extLst>
              <a:ext uri="{FF2B5EF4-FFF2-40B4-BE49-F238E27FC236}">
                <a16:creationId xmlns:a16="http://schemas.microsoft.com/office/drawing/2014/main" id="{9A761B0D-D0A2-4A62-9690-210CC1EE45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6192" y="3733672"/>
            <a:ext cx="7404608" cy="4391055"/>
          </a:xfrm>
          <a:prstGeom prst="rect">
            <a:avLst/>
          </a:prstGeom>
        </p:spPr>
      </p:pic>
      <p:sp>
        <p:nvSpPr>
          <p:cNvPr id="5" name="TextBox 4">
            <a:extLst>
              <a:ext uri="{FF2B5EF4-FFF2-40B4-BE49-F238E27FC236}">
                <a16:creationId xmlns:a16="http://schemas.microsoft.com/office/drawing/2014/main" id="{606FE655-3583-4611-9C19-BFC824B1D5B1}"/>
              </a:ext>
            </a:extLst>
          </p:cNvPr>
          <p:cNvSpPr txBox="1"/>
          <p:nvPr/>
        </p:nvSpPr>
        <p:spPr>
          <a:xfrm>
            <a:off x="1" y="4748620"/>
            <a:ext cx="10873796" cy="2361159"/>
          </a:xfrm>
          <a:prstGeom prst="rect">
            <a:avLst/>
          </a:prstGeom>
        </p:spPr>
        <p:txBody>
          <a:bodyPr wrap="square" lIns="0" tIns="0" rIns="0" bIns="0" rtlCol="0" anchor="ctr">
            <a:spAutoFit/>
          </a:bodyPr>
          <a:lstStyle/>
          <a:p>
            <a:pPr marL="0" lvl="0" indent="0" algn="ctr">
              <a:lnSpc>
                <a:spcPts val="9600"/>
              </a:lnSpc>
              <a:spcBef>
                <a:spcPct val="0"/>
              </a:spcBef>
            </a:pPr>
            <a:r>
              <a:rPr lang="en-US" sz="6000" dirty="0">
                <a:solidFill>
                  <a:srgbClr val="FFDE59"/>
                </a:solidFill>
                <a:latin typeface="Agrandir Narrow Bold"/>
              </a:rPr>
              <a:t>MAPA DE BITS</a:t>
            </a:r>
          </a:p>
          <a:p>
            <a:pPr marL="0" lvl="0" indent="0" algn="ctr">
              <a:lnSpc>
                <a:spcPts val="9600"/>
              </a:lnSpc>
              <a:spcBef>
                <a:spcPct val="0"/>
              </a:spcBef>
            </a:pPr>
            <a:r>
              <a:rPr lang="en-US" sz="6000" dirty="0">
                <a:solidFill>
                  <a:srgbClr val="00B0F0"/>
                </a:solidFill>
                <a:latin typeface="Agrandir Narrow" panose="020B0604020202020204" charset="0"/>
              </a:rPr>
              <a:t>SEÑALES 2D=IMÁGENES</a:t>
            </a:r>
          </a:p>
        </p:txBody>
      </p:sp>
    </p:spTree>
    <p:extLst>
      <p:ext uri="{BB962C8B-B14F-4D97-AF65-F5344CB8AC3E}">
        <p14:creationId xmlns:p14="http://schemas.microsoft.com/office/powerpoint/2010/main" val="1686924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061662" y="1311541"/>
            <a:ext cx="10164676" cy="7663918"/>
          </a:xfrm>
          <a:custGeom>
            <a:avLst/>
            <a:gdLst/>
            <a:ahLst/>
            <a:cxnLst/>
            <a:rect l="l" t="t" r="r" b="b"/>
            <a:pathLst>
              <a:path w="10164676" h="7663918">
                <a:moveTo>
                  <a:pt x="0" y="0"/>
                </a:moveTo>
                <a:lnTo>
                  <a:pt x="10164676" y="0"/>
                </a:lnTo>
                <a:lnTo>
                  <a:pt x="10164676" y="7663918"/>
                </a:lnTo>
                <a:lnTo>
                  <a:pt x="0" y="7663918"/>
                </a:lnTo>
                <a:lnTo>
                  <a:pt x="0" y="0"/>
                </a:lnTo>
                <a:close/>
              </a:path>
            </a:pathLst>
          </a:custGeom>
          <a:blipFill>
            <a:blip r:embed="rId3"/>
            <a:stretch>
              <a:fillRect/>
            </a:stretch>
          </a:blipFill>
        </p:spPr>
      </p:sp>
      <p:grpSp>
        <p:nvGrpSpPr>
          <p:cNvPr id="3" name="Group 3"/>
          <p:cNvGrpSpPr/>
          <p:nvPr/>
        </p:nvGrpSpPr>
        <p:grpSpPr>
          <a:xfrm>
            <a:off x="4338925" y="7648735"/>
            <a:ext cx="6165452" cy="580865"/>
            <a:chOff x="0" y="0"/>
            <a:chExt cx="1623823" cy="152985"/>
          </a:xfrm>
        </p:grpSpPr>
        <p:sp>
          <p:nvSpPr>
            <p:cNvPr id="4" name="Freeform 4"/>
            <p:cNvSpPr/>
            <p:nvPr/>
          </p:nvSpPr>
          <p:spPr>
            <a:xfrm>
              <a:off x="0" y="0"/>
              <a:ext cx="1623823" cy="152985"/>
            </a:xfrm>
            <a:custGeom>
              <a:avLst/>
              <a:gdLst/>
              <a:ahLst/>
              <a:cxnLst/>
              <a:rect l="l" t="t" r="r" b="b"/>
              <a:pathLst>
                <a:path w="1623823" h="152985">
                  <a:moveTo>
                    <a:pt x="64040" y="0"/>
                  </a:moveTo>
                  <a:lnTo>
                    <a:pt x="1559782" y="0"/>
                  </a:lnTo>
                  <a:cubicBezTo>
                    <a:pt x="1576767" y="0"/>
                    <a:pt x="1593056" y="6747"/>
                    <a:pt x="1605066" y="18757"/>
                  </a:cubicBezTo>
                  <a:cubicBezTo>
                    <a:pt x="1617076" y="30767"/>
                    <a:pt x="1623823" y="47056"/>
                    <a:pt x="1623823" y="64040"/>
                  </a:cubicBezTo>
                  <a:lnTo>
                    <a:pt x="1623823" y="88945"/>
                  </a:lnTo>
                  <a:cubicBezTo>
                    <a:pt x="1623823" y="105929"/>
                    <a:pt x="1617076" y="122218"/>
                    <a:pt x="1605066" y="134228"/>
                  </a:cubicBezTo>
                  <a:cubicBezTo>
                    <a:pt x="1593056" y="146238"/>
                    <a:pt x="1576767" y="152985"/>
                    <a:pt x="1559782" y="152985"/>
                  </a:cubicBezTo>
                  <a:lnTo>
                    <a:pt x="64040" y="152985"/>
                  </a:lnTo>
                  <a:cubicBezTo>
                    <a:pt x="47056" y="152985"/>
                    <a:pt x="30767" y="146238"/>
                    <a:pt x="18757" y="134228"/>
                  </a:cubicBezTo>
                  <a:cubicBezTo>
                    <a:pt x="6747" y="122218"/>
                    <a:pt x="0" y="105929"/>
                    <a:pt x="0" y="88945"/>
                  </a:cubicBezTo>
                  <a:lnTo>
                    <a:pt x="0" y="64040"/>
                  </a:lnTo>
                  <a:cubicBezTo>
                    <a:pt x="0" y="47056"/>
                    <a:pt x="6747" y="30767"/>
                    <a:pt x="18757" y="18757"/>
                  </a:cubicBezTo>
                  <a:cubicBezTo>
                    <a:pt x="30767" y="6747"/>
                    <a:pt x="47056" y="0"/>
                    <a:pt x="64040" y="0"/>
                  </a:cubicBezTo>
                  <a:close/>
                </a:path>
              </a:pathLst>
            </a:custGeom>
            <a:solidFill>
              <a:srgbClr val="00C4CC">
                <a:alpha val="37647"/>
              </a:srgbClr>
            </a:solidFill>
          </p:spPr>
        </p:sp>
        <p:sp>
          <p:nvSpPr>
            <p:cNvPr id="5" name="TextBox 5"/>
            <p:cNvSpPr txBox="1"/>
            <p:nvPr/>
          </p:nvSpPr>
          <p:spPr>
            <a:xfrm>
              <a:off x="0" y="-114300"/>
              <a:ext cx="812800" cy="927100"/>
            </a:xfrm>
            <a:prstGeom prst="rect">
              <a:avLst/>
            </a:prstGeom>
          </p:spPr>
          <p:txBody>
            <a:bodyPr lIns="50800" tIns="50800" rIns="50800" bIns="50800" rtlCol="0" anchor="ctr"/>
            <a:lstStyle/>
            <a:p>
              <a:pPr algn="ctr">
                <a:lnSpc>
                  <a:spcPts val="3499"/>
                </a:lnSpc>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a:spLocks noChangeAspect="1"/>
          </p:cNvSpPr>
          <p:nvPr/>
        </p:nvSpPr>
        <p:spPr>
          <a:xfrm>
            <a:off x="7309558" y="3630613"/>
            <a:ext cx="3668884" cy="3648872"/>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9" name="TextBox 9"/>
          <p:cNvSpPr txBox="1"/>
          <p:nvPr/>
        </p:nvSpPr>
        <p:spPr>
          <a:xfrm>
            <a:off x="2096887" y="571500"/>
            <a:ext cx="14094227" cy="2462213"/>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00C4CC"/>
                </a:solidFill>
                <a:latin typeface="Agrandir Narrow Bold"/>
              </a:rPr>
              <a:t>PROCESAMIENTO DIGITAL DE IMÁGENES</a:t>
            </a:r>
          </a:p>
        </p:txBody>
      </p:sp>
      <p:pic>
        <p:nvPicPr>
          <p:cNvPr id="13" name="Imagen 12">
            <a:extLst>
              <a:ext uri="{FF2B5EF4-FFF2-40B4-BE49-F238E27FC236}">
                <a16:creationId xmlns:a16="http://schemas.microsoft.com/office/drawing/2014/main" id="{83CAFDBD-69E1-4182-BE93-9F8BEDB78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4091" y="4762500"/>
            <a:ext cx="3557023" cy="3557023"/>
          </a:xfrm>
          <a:prstGeom prst="rect">
            <a:avLst/>
          </a:prstGeom>
        </p:spPr>
      </p:pic>
      <p:pic>
        <p:nvPicPr>
          <p:cNvPr id="17" name="Imagen 16">
            <a:extLst>
              <a:ext uri="{FF2B5EF4-FFF2-40B4-BE49-F238E27FC236}">
                <a16:creationId xmlns:a16="http://schemas.microsoft.com/office/drawing/2014/main" id="{243A7975-7AAE-4C58-B1F3-7BB3C98F3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3837" y="5049351"/>
            <a:ext cx="2563940" cy="2983320"/>
          </a:xfrm>
          <a:prstGeom prst="rect">
            <a:avLst/>
          </a:prstGeom>
        </p:spPr>
      </p:pic>
      <p:pic>
        <p:nvPicPr>
          <p:cNvPr id="21" name="Imagen 20">
            <a:extLst>
              <a:ext uri="{FF2B5EF4-FFF2-40B4-BE49-F238E27FC236}">
                <a16:creationId xmlns:a16="http://schemas.microsoft.com/office/drawing/2014/main" id="{B42F9C8D-67C3-4DDC-BB27-61D1B1F8B2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39150" y="7852701"/>
            <a:ext cx="1409700" cy="2012738"/>
          </a:xfrm>
          <a:prstGeom prst="rect">
            <a:avLst/>
          </a:prstGeom>
        </p:spPr>
      </p:pic>
    </p:spTree>
    <p:extLst>
      <p:ext uri="{BB962C8B-B14F-4D97-AF65-F5344CB8AC3E}">
        <p14:creationId xmlns:p14="http://schemas.microsoft.com/office/powerpoint/2010/main" val="2536790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462213"/>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00C4CC"/>
                </a:solidFill>
                <a:latin typeface="Agrandir Narrow Bold"/>
              </a:rPr>
              <a:t>TIPOS DE PROCESAMIENTO DIGITAL DE IMÁGENES</a:t>
            </a:r>
          </a:p>
        </p:txBody>
      </p:sp>
      <p:grpSp>
        <p:nvGrpSpPr>
          <p:cNvPr id="3" name="Group 3"/>
          <p:cNvGrpSpPr/>
          <p:nvPr/>
        </p:nvGrpSpPr>
        <p:grpSpPr>
          <a:xfrm>
            <a:off x="3684147" y="4457700"/>
            <a:ext cx="10919706" cy="4249935"/>
            <a:chOff x="6747663" y="-1178733"/>
            <a:chExt cx="12050415" cy="5079208"/>
          </a:xfrm>
        </p:grpSpPr>
        <p:grpSp>
          <p:nvGrpSpPr>
            <p:cNvPr id="7" name="Group 7"/>
            <p:cNvGrpSpPr/>
            <p:nvPr/>
          </p:nvGrpSpPr>
          <p:grpSpPr>
            <a:xfrm>
              <a:off x="6747663" y="-1178733"/>
              <a:ext cx="5302751" cy="5079208"/>
              <a:chOff x="0" y="-232836"/>
              <a:chExt cx="1047457" cy="1003300"/>
            </a:xfrm>
          </p:grpSpPr>
          <p:sp>
            <p:nvSpPr>
              <p:cNvPr id="8" name="Freeform 8"/>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9" name="TextBox 9"/>
              <p:cNvSpPr txBox="1"/>
              <p:nvPr/>
            </p:nvSpPr>
            <p:spPr>
              <a:xfrm>
                <a:off x="21035" y="-232836"/>
                <a:ext cx="1005388"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ESPACIAL</a:t>
                </a:r>
              </a:p>
            </p:txBody>
          </p:sp>
        </p:grpSp>
        <p:grpSp>
          <p:nvGrpSpPr>
            <p:cNvPr id="10" name="Group 10"/>
            <p:cNvGrpSpPr/>
            <p:nvPr/>
          </p:nvGrpSpPr>
          <p:grpSpPr>
            <a:xfrm>
              <a:off x="13495327" y="-1178733"/>
              <a:ext cx="5302751" cy="5079208"/>
              <a:chOff x="0" y="-232836"/>
              <a:chExt cx="1047457" cy="1003300"/>
            </a:xfrm>
          </p:grpSpPr>
          <p:sp>
            <p:nvSpPr>
              <p:cNvPr id="11" name="Freeform 11"/>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12" name="TextBox 12"/>
              <p:cNvSpPr txBox="1"/>
              <p:nvPr/>
            </p:nvSpPr>
            <p:spPr>
              <a:xfrm>
                <a:off x="69182" y="-232836"/>
                <a:ext cx="909094"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FRECUENCIAL</a:t>
                </a:r>
              </a:p>
            </p:txBody>
          </p:sp>
        </p:grpSp>
      </p:grpSp>
    </p:spTree>
    <p:extLst>
      <p:ext uri="{BB962C8B-B14F-4D97-AF65-F5344CB8AC3E}">
        <p14:creationId xmlns:p14="http://schemas.microsoft.com/office/powerpoint/2010/main" val="754111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462213"/>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00C4CC"/>
                </a:solidFill>
                <a:latin typeface="Agrandir Narrow Bold"/>
              </a:rPr>
              <a:t>ETAPAS DE PROCESAMIENTO DIGITAL DE IMÁGENES</a:t>
            </a:r>
          </a:p>
        </p:txBody>
      </p:sp>
      <p:grpSp>
        <p:nvGrpSpPr>
          <p:cNvPr id="18" name="Grupo 17">
            <a:extLst>
              <a:ext uri="{FF2B5EF4-FFF2-40B4-BE49-F238E27FC236}">
                <a16:creationId xmlns:a16="http://schemas.microsoft.com/office/drawing/2014/main" id="{645F14E8-3D2A-465C-B9C6-E37DCACE19E2}"/>
              </a:ext>
            </a:extLst>
          </p:cNvPr>
          <p:cNvGrpSpPr/>
          <p:nvPr/>
        </p:nvGrpSpPr>
        <p:grpSpPr>
          <a:xfrm>
            <a:off x="342900" y="5304627"/>
            <a:ext cx="17602200" cy="2201073"/>
            <a:chOff x="-3910807" y="5135164"/>
            <a:chExt cx="25704007" cy="2201073"/>
          </a:xfrm>
        </p:grpSpPr>
        <p:sp>
          <p:nvSpPr>
            <p:cNvPr id="13" name="Freeform 8">
              <a:extLst>
                <a:ext uri="{FF2B5EF4-FFF2-40B4-BE49-F238E27FC236}">
                  <a16:creationId xmlns:a16="http://schemas.microsoft.com/office/drawing/2014/main" id="{B1ADA854-A76F-4AE0-8BDA-EE72B0337171}"/>
                </a:ext>
              </a:extLst>
            </p:cNvPr>
            <p:cNvSpPr/>
            <p:nvPr/>
          </p:nvSpPr>
          <p:spPr>
            <a:xfrm>
              <a:off x="-3910807"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txBody>
            <a:bodyPr anchor="ctr"/>
            <a:lstStyle/>
            <a:p>
              <a:pPr algn="ctr"/>
              <a:r>
                <a:rPr lang="es-AR" sz="3200" dirty="0">
                  <a:latin typeface="Agrandir Narrow Bold" panose="020B0604020202020204" charset="0"/>
                </a:rPr>
                <a:t>CAPTURA</a:t>
              </a:r>
            </a:p>
          </p:txBody>
        </p:sp>
        <p:sp>
          <p:nvSpPr>
            <p:cNvPr id="14" name="Freeform 8">
              <a:extLst>
                <a:ext uri="{FF2B5EF4-FFF2-40B4-BE49-F238E27FC236}">
                  <a16:creationId xmlns:a16="http://schemas.microsoft.com/office/drawing/2014/main" id="{64EB5DB6-5E96-4721-AB15-DA0944CD0D1E}"/>
                </a:ext>
              </a:extLst>
            </p:cNvPr>
            <p:cNvSpPr/>
            <p:nvPr/>
          </p:nvSpPr>
          <p:spPr>
            <a:xfrm>
              <a:off x="14041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txBody>
            <a:bodyPr anchor="ctr"/>
            <a:lstStyle/>
            <a:p>
              <a:pPr algn="ctr"/>
              <a:r>
                <a:rPr lang="es-AR" sz="3200" dirty="0">
                  <a:latin typeface="Agrandir Narrow Bold" panose="020B0604020202020204" charset="0"/>
                </a:rPr>
                <a:t>PRE-</a:t>
              </a:r>
            </a:p>
            <a:p>
              <a:pPr algn="ctr"/>
              <a:r>
                <a:rPr lang="es-AR" sz="3200" dirty="0">
                  <a:latin typeface="Agrandir Narrow Bold" panose="020B0604020202020204" charset="0"/>
                </a:rPr>
                <a:t>PROCESADO</a:t>
              </a:r>
            </a:p>
          </p:txBody>
        </p:sp>
        <p:sp>
          <p:nvSpPr>
            <p:cNvPr id="15" name="Freeform 8">
              <a:extLst>
                <a:ext uri="{FF2B5EF4-FFF2-40B4-BE49-F238E27FC236}">
                  <a16:creationId xmlns:a16="http://schemas.microsoft.com/office/drawing/2014/main" id="{869EAF3C-63F1-4188-9AD9-55CB0C56BA11}"/>
                </a:ext>
              </a:extLst>
            </p:cNvPr>
            <p:cNvSpPr/>
            <p:nvPr/>
          </p:nvSpPr>
          <p:spPr>
            <a:xfrm>
              <a:off x="67190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txBody>
            <a:bodyPr anchor="ctr"/>
            <a:lstStyle/>
            <a:p>
              <a:pPr algn="ctr"/>
              <a:r>
                <a:rPr lang="es-AR" sz="2800" dirty="0">
                  <a:latin typeface="Agrandir Narrow Bold" panose="020B0604020202020204" charset="0"/>
                </a:rPr>
                <a:t>SEGMENTACIÓN</a:t>
              </a:r>
              <a:endParaRPr lang="es-AR" sz="4000" dirty="0">
                <a:latin typeface="Agrandir Narrow Bold" panose="020B0604020202020204" charset="0"/>
              </a:endParaRPr>
            </a:p>
          </p:txBody>
        </p:sp>
        <p:sp>
          <p:nvSpPr>
            <p:cNvPr id="16" name="Freeform 8">
              <a:extLst>
                <a:ext uri="{FF2B5EF4-FFF2-40B4-BE49-F238E27FC236}">
                  <a16:creationId xmlns:a16="http://schemas.microsoft.com/office/drawing/2014/main" id="{C033A5AF-8C5C-4492-A39A-11215CAEBC2F}"/>
                </a:ext>
              </a:extLst>
            </p:cNvPr>
            <p:cNvSpPr/>
            <p:nvPr/>
          </p:nvSpPr>
          <p:spPr>
            <a:xfrm>
              <a:off x="120340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txBody>
            <a:bodyPr anchor="ctr"/>
            <a:lstStyle/>
            <a:p>
              <a:pPr algn="ctr"/>
              <a:r>
                <a:rPr lang="es-AR" sz="2400" dirty="0">
                  <a:latin typeface="Agrandir Narrow Bold" panose="020B0604020202020204" charset="0"/>
                </a:rPr>
                <a:t>EXTRACCIÓN </a:t>
              </a:r>
            </a:p>
            <a:p>
              <a:pPr algn="ctr"/>
              <a:r>
                <a:rPr lang="es-AR" sz="2400" dirty="0">
                  <a:latin typeface="Agrandir Narrow Bold" panose="020B0604020202020204" charset="0"/>
                </a:rPr>
                <a:t>DE CARACTERÍSTICAS</a:t>
              </a:r>
            </a:p>
          </p:txBody>
        </p:sp>
        <p:sp>
          <p:nvSpPr>
            <p:cNvPr id="17" name="Freeform 8">
              <a:extLst>
                <a:ext uri="{FF2B5EF4-FFF2-40B4-BE49-F238E27FC236}">
                  <a16:creationId xmlns:a16="http://schemas.microsoft.com/office/drawing/2014/main" id="{A123D6AD-AEBD-45E6-A9FD-B3A3C216FE8C}"/>
                </a:ext>
              </a:extLst>
            </p:cNvPr>
            <p:cNvSpPr/>
            <p:nvPr/>
          </p:nvSpPr>
          <p:spPr>
            <a:xfrm>
              <a:off x="173489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txBody>
            <a:bodyPr anchor="ctr"/>
            <a:lstStyle/>
            <a:p>
              <a:pPr algn="ctr"/>
              <a:r>
                <a:rPr lang="es-AR" sz="2800" dirty="0">
                  <a:latin typeface="Agrandir Narrow Bold" panose="020B0604020202020204" charset="0"/>
                </a:rPr>
                <a:t>IDENTIFICACIÓN </a:t>
              </a:r>
            </a:p>
            <a:p>
              <a:pPr algn="ctr"/>
              <a:r>
                <a:rPr lang="es-AR" sz="2800" dirty="0">
                  <a:latin typeface="Agrandir Narrow Bold" panose="020B0604020202020204" charset="0"/>
                </a:rPr>
                <a:t>DE OBJETOS</a:t>
              </a:r>
            </a:p>
          </p:txBody>
        </p:sp>
      </p:grpSp>
    </p:spTree>
    <p:extLst>
      <p:ext uri="{BB962C8B-B14F-4D97-AF65-F5344CB8AC3E}">
        <p14:creationId xmlns:p14="http://schemas.microsoft.com/office/powerpoint/2010/main" val="2821960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462213"/>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00C4CC"/>
                </a:solidFill>
                <a:latin typeface="Agrandir Narrow Bold"/>
              </a:rPr>
              <a:t>ETAPAS DEL PROCESAMIENTO</a:t>
            </a:r>
          </a:p>
        </p:txBody>
      </p:sp>
      <p:grpSp>
        <p:nvGrpSpPr>
          <p:cNvPr id="22" name="Grupo 21">
            <a:extLst>
              <a:ext uri="{FF2B5EF4-FFF2-40B4-BE49-F238E27FC236}">
                <a16:creationId xmlns:a16="http://schemas.microsoft.com/office/drawing/2014/main" id="{750C4EAE-477F-42D9-8BCA-45EF54E27B32}"/>
              </a:ext>
            </a:extLst>
          </p:cNvPr>
          <p:cNvGrpSpPr/>
          <p:nvPr/>
        </p:nvGrpSpPr>
        <p:grpSpPr>
          <a:xfrm>
            <a:off x="342900" y="5304627"/>
            <a:ext cx="17602200" cy="2201073"/>
            <a:chOff x="-3910807" y="5135164"/>
            <a:chExt cx="25704007" cy="2201073"/>
          </a:xfrm>
        </p:grpSpPr>
        <p:sp>
          <p:nvSpPr>
            <p:cNvPr id="23" name="Freeform 8">
              <a:extLst>
                <a:ext uri="{FF2B5EF4-FFF2-40B4-BE49-F238E27FC236}">
                  <a16:creationId xmlns:a16="http://schemas.microsoft.com/office/drawing/2014/main" id="{3D8E6B7F-B778-4DA2-B526-3E9D1A0F8526}"/>
                </a:ext>
              </a:extLst>
            </p:cNvPr>
            <p:cNvSpPr/>
            <p:nvPr/>
          </p:nvSpPr>
          <p:spPr>
            <a:xfrm>
              <a:off x="-3910807"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txBody>
            <a:bodyPr anchor="ctr"/>
            <a:lstStyle/>
            <a:p>
              <a:pPr algn="ctr"/>
              <a:r>
                <a:rPr lang="es-AR" sz="3200" dirty="0">
                  <a:latin typeface="Agrandir Narrow Bold" panose="020B0604020202020204" charset="0"/>
                </a:rPr>
                <a:t>CAPTURA</a:t>
              </a:r>
            </a:p>
          </p:txBody>
        </p:sp>
        <p:sp>
          <p:nvSpPr>
            <p:cNvPr id="24" name="Freeform 8">
              <a:extLst>
                <a:ext uri="{FF2B5EF4-FFF2-40B4-BE49-F238E27FC236}">
                  <a16:creationId xmlns:a16="http://schemas.microsoft.com/office/drawing/2014/main" id="{0D8CB3FC-B0EF-4ADE-A756-D884D9750344}"/>
                </a:ext>
              </a:extLst>
            </p:cNvPr>
            <p:cNvSpPr/>
            <p:nvPr/>
          </p:nvSpPr>
          <p:spPr>
            <a:xfrm>
              <a:off x="14041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3200" dirty="0">
                  <a:latin typeface="Agrandir Narrow Bold" panose="020B0604020202020204" charset="0"/>
                </a:rPr>
                <a:t>PRE-</a:t>
              </a:r>
            </a:p>
            <a:p>
              <a:pPr algn="ctr"/>
              <a:r>
                <a:rPr lang="es-AR" sz="3200" dirty="0">
                  <a:latin typeface="Agrandir Narrow Bold" panose="020B0604020202020204" charset="0"/>
                </a:rPr>
                <a:t>PROCESADO</a:t>
              </a:r>
            </a:p>
          </p:txBody>
        </p:sp>
        <p:sp>
          <p:nvSpPr>
            <p:cNvPr id="25" name="Freeform 8">
              <a:extLst>
                <a:ext uri="{FF2B5EF4-FFF2-40B4-BE49-F238E27FC236}">
                  <a16:creationId xmlns:a16="http://schemas.microsoft.com/office/drawing/2014/main" id="{1E4FC118-2363-45E3-8A0A-028505CD36D9}"/>
                </a:ext>
              </a:extLst>
            </p:cNvPr>
            <p:cNvSpPr/>
            <p:nvPr/>
          </p:nvSpPr>
          <p:spPr>
            <a:xfrm>
              <a:off x="67190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800" dirty="0">
                  <a:latin typeface="Agrandir Narrow Bold" panose="020B0604020202020204" charset="0"/>
                </a:rPr>
                <a:t>SEGMENTACIÓN</a:t>
              </a:r>
              <a:endParaRPr lang="es-AR" sz="4000" dirty="0">
                <a:latin typeface="Agrandir Narrow Bold" panose="020B0604020202020204" charset="0"/>
              </a:endParaRPr>
            </a:p>
          </p:txBody>
        </p:sp>
        <p:sp>
          <p:nvSpPr>
            <p:cNvPr id="26" name="Freeform 8">
              <a:extLst>
                <a:ext uri="{FF2B5EF4-FFF2-40B4-BE49-F238E27FC236}">
                  <a16:creationId xmlns:a16="http://schemas.microsoft.com/office/drawing/2014/main" id="{DE833CD1-E102-4737-965F-A7D8EEB86E07}"/>
                </a:ext>
              </a:extLst>
            </p:cNvPr>
            <p:cNvSpPr/>
            <p:nvPr/>
          </p:nvSpPr>
          <p:spPr>
            <a:xfrm>
              <a:off x="120340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400" dirty="0">
                  <a:latin typeface="Agrandir Narrow Bold" panose="020B0604020202020204" charset="0"/>
                </a:rPr>
                <a:t>EXTRACCIÓN </a:t>
              </a:r>
            </a:p>
            <a:p>
              <a:pPr algn="ctr"/>
              <a:r>
                <a:rPr lang="es-AR" sz="2400" dirty="0">
                  <a:latin typeface="Agrandir Narrow Bold" panose="020B0604020202020204" charset="0"/>
                </a:rPr>
                <a:t>DE CARACTERÍSTICAS</a:t>
              </a:r>
            </a:p>
          </p:txBody>
        </p:sp>
        <p:sp>
          <p:nvSpPr>
            <p:cNvPr id="27" name="Freeform 8">
              <a:extLst>
                <a:ext uri="{FF2B5EF4-FFF2-40B4-BE49-F238E27FC236}">
                  <a16:creationId xmlns:a16="http://schemas.microsoft.com/office/drawing/2014/main" id="{00812787-1A73-4130-9A82-1F36842757CB}"/>
                </a:ext>
              </a:extLst>
            </p:cNvPr>
            <p:cNvSpPr/>
            <p:nvPr/>
          </p:nvSpPr>
          <p:spPr>
            <a:xfrm>
              <a:off x="173489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800" dirty="0">
                  <a:latin typeface="Agrandir Narrow Bold" panose="020B0604020202020204" charset="0"/>
                </a:rPr>
                <a:t>IDENTIFICACIÓN </a:t>
              </a:r>
            </a:p>
            <a:p>
              <a:pPr algn="ctr"/>
              <a:r>
                <a:rPr lang="es-AR" sz="2800" dirty="0">
                  <a:latin typeface="Agrandir Narrow Bold" panose="020B0604020202020204" charset="0"/>
                </a:rPr>
                <a:t>DE OBJETOS</a:t>
              </a:r>
            </a:p>
          </p:txBody>
        </p:sp>
      </p:grpSp>
    </p:spTree>
    <p:extLst>
      <p:ext uri="{BB962C8B-B14F-4D97-AF65-F5344CB8AC3E}">
        <p14:creationId xmlns:p14="http://schemas.microsoft.com/office/powerpoint/2010/main" val="898664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3"/>
          <p:cNvSpPr txBox="1"/>
          <p:nvPr/>
        </p:nvSpPr>
        <p:spPr>
          <a:xfrm>
            <a:off x="2096887" y="1104900"/>
            <a:ext cx="14094227" cy="1231106"/>
          </a:xfrm>
          <a:prstGeom prst="rect">
            <a:avLst/>
          </a:prstGeom>
        </p:spPr>
        <p:txBody>
          <a:bodyPr lIns="0" tIns="0" rIns="0" bIns="0" rtlCol="0" anchor="t">
            <a:spAutoFit/>
          </a:bodyPr>
          <a:lstStyle/>
          <a:p>
            <a:pPr algn="ctr">
              <a:lnSpc>
                <a:spcPts val="9600"/>
              </a:lnSpc>
            </a:pPr>
            <a:r>
              <a:rPr lang="en-US" sz="8000" dirty="0">
                <a:solidFill>
                  <a:srgbClr val="01558A"/>
                </a:solidFill>
                <a:latin typeface="Agrandir Narrow Bold"/>
              </a:rPr>
              <a:t>ADQUISICIÓN DE IMAGENES</a:t>
            </a:r>
            <a:endParaRPr lang="en-US" sz="6000" dirty="0">
              <a:solidFill>
                <a:srgbClr val="01558A"/>
              </a:solidFill>
              <a:latin typeface="Agrandir Narrow"/>
            </a:endParaRPr>
          </a:p>
        </p:txBody>
      </p:sp>
      <p:sp>
        <p:nvSpPr>
          <p:cNvPr id="4" name="TextBox 4">
            <a:extLst>
              <a:ext uri="{FF2B5EF4-FFF2-40B4-BE49-F238E27FC236}">
                <a16:creationId xmlns:a16="http://schemas.microsoft.com/office/drawing/2014/main" id="{8818A81A-FE07-45A4-BEBC-B39D7AF3BFA6}"/>
              </a:ext>
            </a:extLst>
          </p:cNvPr>
          <p:cNvSpPr txBox="1"/>
          <p:nvPr/>
        </p:nvSpPr>
        <p:spPr>
          <a:xfrm>
            <a:off x="914400" y="2438028"/>
            <a:ext cx="10706099" cy="7386638"/>
          </a:xfrm>
          <a:prstGeom prst="rect">
            <a:avLst/>
          </a:prstGeom>
        </p:spPr>
        <p:txBody>
          <a:bodyPr wrap="square" lIns="0" tIns="0" rIns="0" bIns="0" rtlCol="0" anchor="ctr">
            <a:spAutoFit/>
          </a:bodyPr>
          <a:lstStyle/>
          <a:p>
            <a:pPr marL="0" lvl="0" indent="0" algn="ctr">
              <a:lnSpc>
                <a:spcPts val="9600"/>
              </a:lnSpc>
              <a:spcBef>
                <a:spcPct val="0"/>
              </a:spcBef>
            </a:pPr>
            <a:r>
              <a:rPr lang="en-US" sz="6000" dirty="0">
                <a:solidFill>
                  <a:srgbClr val="FFDE59"/>
                </a:solidFill>
                <a:latin typeface="Agrandir Narrow Bold"/>
              </a:rPr>
              <a:t>RADIACIÓN IONIZANTE</a:t>
            </a:r>
          </a:p>
          <a:p>
            <a:pPr marL="0" lvl="0" indent="0" algn="ctr">
              <a:lnSpc>
                <a:spcPts val="9600"/>
              </a:lnSpc>
              <a:spcBef>
                <a:spcPct val="0"/>
              </a:spcBef>
            </a:pPr>
            <a:r>
              <a:rPr lang="en-US" sz="4800" dirty="0" err="1">
                <a:solidFill>
                  <a:srgbClr val="00B0F0"/>
                </a:solidFill>
                <a:latin typeface="Agrandir Narrow" panose="020B0604020202020204" charset="0"/>
              </a:rPr>
              <a:t>Rayos</a:t>
            </a:r>
            <a:r>
              <a:rPr lang="en-US" sz="4800" dirty="0">
                <a:solidFill>
                  <a:srgbClr val="00B0F0"/>
                </a:solidFill>
                <a:latin typeface="Agrandir Narrow" panose="020B0604020202020204" charset="0"/>
              </a:rPr>
              <a:t> X</a:t>
            </a:r>
          </a:p>
          <a:p>
            <a:pPr marL="0" lvl="0" indent="0" algn="ctr">
              <a:lnSpc>
                <a:spcPts val="9600"/>
              </a:lnSpc>
              <a:spcBef>
                <a:spcPct val="0"/>
              </a:spcBef>
            </a:pPr>
            <a:r>
              <a:rPr lang="en-US" sz="4800" dirty="0" err="1">
                <a:solidFill>
                  <a:srgbClr val="00B0F0"/>
                </a:solidFill>
                <a:latin typeface="Agrandir Narrow" panose="020B0604020202020204" charset="0"/>
              </a:rPr>
              <a:t>Rayos</a:t>
            </a:r>
            <a:r>
              <a:rPr lang="en-US" sz="4800" dirty="0">
                <a:solidFill>
                  <a:srgbClr val="00B0F0"/>
                </a:solidFill>
                <a:latin typeface="Agrandir Narrow" panose="020B0604020202020204" charset="0"/>
              </a:rPr>
              <a:t> γ</a:t>
            </a:r>
          </a:p>
          <a:p>
            <a:pPr lvl="0" algn="ctr">
              <a:lnSpc>
                <a:spcPts val="9600"/>
              </a:lnSpc>
              <a:spcBef>
                <a:spcPct val="0"/>
              </a:spcBef>
            </a:pPr>
            <a:r>
              <a:rPr lang="en-US" sz="6000" dirty="0">
                <a:solidFill>
                  <a:srgbClr val="FFDE59"/>
                </a:solidFill>
                <a:latin typeface="Agrandir Narrow Bold"/>
              </a:rPr>
              <a:t>RADIACIÓN NO-IONIZANTE</a:t>
            </a:r>
          </a:p>
          <a:p>
            <a:pPr lvl="0" algn="ctr">
              <a:lnSpc>
                <a:spcPts val="9600"/>
              </a:lnSpc>
              <a:spcBef>
                <a:spcPct val="0"/>
              </a:spcBef>
            </a:pPr>
            <a:r>
              <a:rPr lang="en-US" sz="4800" dirty="0" err="1">
                <a:solidFill>
                  <a:srgbClr val="00B0F0"/>
                </a:solidFill>
                <a:latin typeface="Agrandir Narrow" panose="020B0604020202020204" charset="0"/>
              </a:rPr>
              <a:t>Radiofrecuencia</a:t>
            </a:r>
            <a:endParaRPr lang="en-US" sz="4800" dirty="0">
              <a:solidFill>
                <a:srgbClr val="00B0F0"/>
              </a:solidFill>
              <a:latin typeface="Agrandir Narrow" panose="020B0604020202020204" charset="0"/>
            </a:endParaRPr>
          </a:p>
          <a:p>
            <a:pPr lvl="0" algn="ctr">
              <a:lnSpc>
                <a:spcPts val="9600"/>
              </a:lnSpc>
              <a:spcBef>
                <a:spcPct val="0"/>
              </a:spcBef>
            </a:pPr>
            <a:r>
              <a:rPr lang="en-US" sz="4800" dirty="0" err="1">
                <a:solidFill>
                  <a:srgbClr val="00B0F0"/>
                </a:solidFill>
                <a:latin typeface="Agrandir Narrow" panose="020B0604020202020204" charset="0"/>
              </a:rPr>
              <a:t>Ultrasonido</a:t>
            </a:r>
            <a:endParaRPr lang="en-US" sz="4800" dirty="0">
              <a:solidFill>
                <a:srgbClr val="00B0F0"/>
              </a:solidFill>
              <a:latin typeface="Agrandir Narrow" panose="020B0604020202020204" charset="0"/>
            </a:endParaRPr>
          </a:p>
        </p:txBody>
      </p:sp>
      <p:pic>
        <p:nvPicPr>
          <p:cNvPr id="5" name="Imagen 4">
            <a:extLst>
              <a:ext uri="{FF2B5EF4-FFF2-40B4-BE49-F238E27FC236}">
                <a16:creationId xmlns:a16="http://schemas.microsoft.com/office/drawing/2014/main" id="{0C77A150-05F1-49F7-8CEF-9589D683F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070" y="2476500"/>
            <a:ext cx="5677530" cy="7558212"/>
          </a:xfrm>
          <a:prstGeom prst="rect">
            <a:avLst/>
          </a:prstGeom>
        </p:spPr>
      </p:pic>
    </p:spTree>
    <p:extLst>
      <p:ext uri="{BB962C8B-B14F-4D97-AF65-F5344CB8AC3E}">
        <p14:creationId xmlns:p14="http://schemas.microsoft.com/office/powerpoint/2010/main" val="1260034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462213"/>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00C4CC"/>
                </a:solidFill>
                <a:latin typeface="Agrandir Narrow Bold"/>
              </a:rPr>
              <a:t>ETAPAS DEL PROCESAMIENTO</a:t>
            </a:r>
          </a:p>
        </p:txBody>
      </p:sp>
      <p:grpSp>
        <p:nvGrpSpPr>
          <p:cNvPr id="22" name="Grupo 21">
            <a:extLst>
              <a:ext uri="{FF2B5EF4-FFF2-40B4-BE49-F238E27FC236}">
                <a16:creationId xmlns:a16="http://schemas.microsoft.com/office/drawing/2014/main" id="{750C4EAE-477F-42D9-8BCA-45EF54E27B32}"/>
              </a:ext>
            </a:extLst>
          </p:cNvPr>
          <p:cNvGrpSpPr/>
          <p:nvPr/>
        </p:nvGrpSpPr>
        <p:grpSpPr>
          <a:xfrm>
            <a:off x="342900" y="5304627"/>
            <a:ext cx="17602200" cy="2201073"/>
            <a:chOff x="-3910807" y="5135164"/>
            <a:chExt cx="25704007" cy="2201073"/>
          </a:xfrm>
        </p:grpSpPr>
        <p:sp>
          <p:nvSpPr>
            <p:cNvPr id="23" name="Freeform 8">
              <a:extLst>
                <a:ext uri="{FF2B5EF4-FFF2-40B4-BE49-F238E27FC236}">
                  <a16:creationId xmlns:a16="http://schemas.microsoft.com/office/drawing/2014/main" id="{3D8E6B7F-B778-4DA2-B526-3E9D1A0F8526}"/>
                </a:ext>
              </a:extLst>
            </p:cNvPr>
            <p:cNvSpPr/>
            <p:nvPr/>
          </p:nvSpPr>
          <p:spPr>
            <a:xfrm>
              <a:off x="-3910807"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3200" dirty="0">
                  <a:latin typeface="Agrandir Narrow Bold" panose="020B0604020202020204" charset="0"/>
                </a:rPr>
                <a:t>CAPTURA</a:t>
              </a:r>
            </a:p>
          </p:txBody>
        </p:sp>
        <p:sp>
          <p:nvSpPr>
            <p:cNvPr id="24" name="Freeform 8">
              <a:extLst>
                <a:ext uri="{FF2B5EF4-FFF2-40B4-BE49-F238E27FC236}">
                  <a16:creationId xmlns:a16="http://schemas.microsoft.com/office/drawing/2014/main" id="{0D8CB3FC-B0EF-4ADE-A756-D884D9750344}"/>
                </a:ext>
              </a:extLst>
            </p:cNvPr>
            <p:cNvSpPr/>
            <p:nvPr/>
          </p:nvSpPr>
          <p:spPr>
            <a:xfrm>
              <a:off x="14041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B0F0"/>
            </a:solidFill>
          </p:spPr>
          <p:txBody>
            <a:bodyPr anchor="ctr"/>
            <a:lstStyle/>
            <a:p>
              <a:pPr algn="ctr"/>
              <a:r>
                <a:rPr lang="es-AR" sz="3200" dirty="0">
                  <a:latin typeface="Agrandir Narrow Bold" panose="020B0604020202020204" charset="0"/>
                </a:rPr>
                <a:t>PRE-</a:t>
              </a:r>
            </a:p>
            <a:p>
              <a:pPr algn="ctr"/>
              <a:r>
                <a:rPr lang="es-AR" sz="3200" dirty="0">
                  <a:latin typeface="Agrandir Narrow Bold" panose="020B0604020202020204" charset="0"/>
                </a:rPr>
                <a:t>PROCESADO</a:t>
              </a:r>
            </a:p>
          </p:txBody>
        </p:sp>
        <p:sp>
          <p:nvSpPr>
            <p:cNvPr id="25" name="Freeform 8">
              <a:extLst>
                <a:ext uri="{FF2B5EF4-FFF2-40B4-BE49-F238E27FC236}">
                  <a16:creationId xmlns:a16="http://schemas.microsoft.com/office/drawing/2014/main" id="{1E4FC118-2363-45E3-8A0A-028505CD36D9}"/>
                </a:ext>
              </a:extLst>
            </p:cNvPr>
            <p:cNvSpPr/>
            <p:nvPr/>
          </p:nvSpPr>
          <p:spPr>
            <a:xfrm>
              <a:off x="67190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800" dirty="0">
                  <a:latin typeface="Agrandir Narrow Bold" panose="020B0604020202020204" charset="0"/>
                </a:rPr>
                <a:t>SEGMENTACIÓN</a:t>
              </a:r>
              <a:endParaRPr lang="es-AR" sz="4000" dirty="0">
                <a:latin typeface="Agrandir Narrow Bold" panose="020B0604020202020204" charset="0"/>
              </a:endParaRPr>
            </a:p>
          </p:txBody>
        </p:sp>
        <p:sp>
          <p:nvSpPr>
            <p:cNvPr id="26" name="Freeform 8">
              <a:extLst>
                <a:ext uri="{FF2B5EF4-FFF2-40B4-BE49-F238E27FC236}">
                  <a16:creationId xmlns:a16="http://schemas.microsoft.com/office/drawing/2014/main" id="{DE833CD1-E102-4737-965F-A7D8EEB86E07}"/>
                </a:ext>
              </a:extLst>
            </p:cNvPr>
            <p:cNvSpPr/>
            <p:nvPr/>
          </p:nvSpPr>
          <p:spPr>
            <a:xfrm>
              <a:off x="120340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400" dirty="0">
                  <a:latin typeface="Agrandir Narrow Bold" panose="020B0604020202020204" charset="0"/>
                </a:rPr>
                <a:t>EXTRACCIÓN </a:t>
              </a:r>
            </a:p>
            <a:p>
              <a:pPr algn="ctr"/>
              <a:r>
                <a:rPr lang="es-AR" sz="2400" dirty="0">
                  <a:latin typeface="Agrandir Narrow Bold" panose="020B0604020202020204" charset="0"/>
                </a:rPr>
                <a:t>DE CARACTERÍSTICAS</a:t>
              </a:r>
            </a:p>
          </p:txBody>
        </p:sp>
        <p:sp>
          <p:nvSpPr>
            <p:cNvPr id="27" name="Freeform 8">
              <a:extLst>
                <a:ext uri="{FF2B5EF4-FFF2-40B4-BE49-F238E27FC236}">
                  <a16:creationId xmlns:a16="http://schemas.microsoft.com/office/drawing/2014/main" id="{00812787-1A73-4130-9A82-1F36842757CB}"/>
                </a:ext>
              </a:extLst>
            </p:cNvPr>
            <p:cNvSpPr/>
            <p:nvPr/>
          </p:nvSpPr>
          <p:spPr>
            <a:xfrm>
              <a:off x="173489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800" dirty="0">
                  <a:latin typeface="Agrandir Narrow Bold" panose="020B0604020202020204" charset="0"/>
                </a:rPr>
                <a:t>IDENTIFICACIÓN </a:t>
              </a:r>
            </a:p>
            <a:p>
              <a:pPr algn="ctr"/>
              <a:r>
                <a:rPr lang="es-AR" sz="2800" dirty="0">
                  <a:latin typeface="Agrandir Narrow Bold" panose="020B0604020202020204" charset="0"/>
                </a:rPr>
                <a:t>DE OBJETOS</a:t>
              </a:r>
            </a:p>
          </p:txBody>
        </p:sp>
      </p:grpSp>
    </p:spTree>
    <p:extLst>
      <p:ext uri="{BB962C8B-B14F-4D97-AF65-F5344CB8AC3E}">
        <p14:creationId xmlns:p14="http://schemas.microsoft.com/office/powerpoint/2010/main" val="42602094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3"/>
          <p:cNvSpPr txBox="1"/>
          <p:nvPr/>
        </p:nvSpPr>
        <p:spPr>
          <a:xfrm>
            <a:off x="2096887" y="800100"/>
            <a:ext cx="14094227" cy="1231106"/>
          </a:xfrm>
          <a:prstGeom prst="rect">
            <a:avLst/>
          </a:prstGeom>
        </p:spPr>
        <p:txBody>
          <a:bodyPr lIns="0" tIns="0" rIns="0" bIns="0" rtlCol="0" anchor="t">
            <a:spAutoFit/>
          </a:bodyPr>
          <a:lstStyle/>
          <a:p>
            <a:pPr algn="ctr">
              <a:lnSpc>
                <a:spcPts val="9600"/>
              </a:lnSpc>
            </a:pPr>
            <a:r>
              <a:rPr lang="en-US" sz="8000" dirty="0">
                <a:solidFill>
                  <a:srgbClr val="01558A"/>
                </a:solidFill>
                <a:latin typeface="Agrandir Narrow Bold"/>
              </a:rPr>
              <a:t>PREPROCESADO</a:t>
            </a:r>
            <a:endParaRPr lang="en-US" sz="6000" dirty="0">
              <a:solidFill>
                <a:srgbClr val="01558A"/>
              </a:solidFill>
              <a:latin typeface="Agrandir Narrow"/>
            </a:endParaRPr>
          </a:p>
        </p:txBody>
      </p:sp>
      <p:sp>
        <p:nvSpPr>
          <p:cNvPr id="12" name="CuadroTexto 11">
            <a:extLst>
              <a:ext uri="{FF2B5EF4-FFF2-40B4-BE49-F238E27FC236}">
                <a16:creationId xmlns:a16="http://schemas.microsoft.com/office/drawing/2014/main" id="{84A6185F-FC2E-4786-A5B8-2AE50A02AE30}"/>
              </a:ext>
            </a:extLst>
          </p:cNvPr>
          <p:cNvSpPr txBox="1"/>
          <p:nvPr/>
        </p:nvSpPr>
        <p:spPr>
          <a:xfrm>
            <a:off x="1524000" y="5033329"/>
            <a:ext cx="8799713" cy="2123658"/>
          </a:xfrm>
          <a:prstGeom prst="rect">
            <a:avLst/>
          </a:prstGeom>
          <a:noFill/>
        </p:spPr>
        <p:txBody>
          <a:bodyPr wrap="square" rtlCol="0" anchor="ctr">
            <a:spAutoFit/>
          </a:bodyPr>
          <a:lstStyle/>
          <a:p>
            <a:pPr algn="ctr"/>
            <a:r>
              <a:rPr lang="es-AR" sz="4400" dirty="0">
                <a:solidFill>
                  <a:schemeClr val="accent2">
                    <a:lumMod val="40000"/>
                    <a:lumOff val="60000"/>
                  </a:schemeClr>
                </a:solidFill>
                <a:latin typeface="Agrandir Narrow Bold" panose="020B0604020202020204" charset="0"/>
              </a:rPr>
              <a:t>FILTRADO ESPACIAL</a:t>
            </a:r>
          </a:p>
          <a:p>
            <a:pPr algn="ctr"/>
            <a:endParaRPr lang="es-AR" sz="4400" dirty="0">
              <a:solidFill>
                <a:schemeClr val="accent2">
                  <a:lumMod val="40000"/>
                  <a:lumOff val="60000"/>
                </a:schemeClr>
              </a:solidFill>
              <a:latin typeface="Agrandir Narrow Bold" panose="020B0604020202020204" charset="0"/>
            </a:endParaRPr>
          </a:p>
          <a:p>
            <a:pPr algn="ctr"/>
            <a:r>
              <a:rPr lang="es-AR" sz="4400" dirty="0">
                <a:solidFill>
                  <a:schemeClr val="accent2">
                    <a:lumMod val="40000"/>
                    <a:lumOff val="60000"/>
                  </a:schemeClr>
                </a:solidFill>
                <a:latin typeface="Agrandir Narrow Bold" panose="020B0604020202020204" charset="0"/>
              </a:rPr>
              <a:t>ECUALIZADO DEL HISTOGRAMA</a:t>
            </a:r>
          </a:p>
        </p:txBody>
      </p:sp>
      <p:grpSp>
        <p:nvGrpSpPr>
          <p:cNvPr id="15" name="Grupo 14">
            <a:extLst>
              <a:ext uri="{FF2B5EF4-FFF2-40B4-BE49-F238E27FC236}">
                <a16:creationId xmlns:a16="http://schemas.microsoft.com/office/drawing/2014/main" id="{F02E97A5-15C1-4063-A2FC-36B898B26138}"/>
              </a:ext>
            </a:extLst>
          </p:cNvPr>
          <p:cNvGrpSpPr/>
          <p:nvPr/>
        </p:nvGrpSpPr>
        <p:grpSpPr>
          <a:xfrm>
            <a:off x="11135599" y="2246217"/>
            <a:ext cx="6314201" cy="7697883"/>
            <a:chOff x="12334001" y="1941417"/>
            <a:chExt cx="5257800" cy="8155083"/>
          </a:xfrm>
        </p:grpSpPr>
        <p:pic>
          <p:nvPicPr>
            <p:cNvPr id="11" name="Imagen 10">
              <a:extLst>
                <a:ext uri="{FF2B5EF4-FFF2-40B4-BE49-F238E27FC236}">
                  <a16:creationId xmlns:a16="http://schemas.microsoft.com/office/drawing/2014/main" id="{B8264449-F881-4C32-B883-EC6DE6020C32}"/>
                </a:ext>
              </a:extLst>
            </p:cNvPr>
            <p:cNvPicPr>
              <a:picLocks noChangeAspect="1"/>
            </p:cNvPicPr>
            <p:nvPr/>
          </p:nvPicPr>
          <p:blipFill>
            <a:blip r:embed="rId3"/>
            <a:stretch>
              <a:fillRect/>
            </a:stretch>
          </p:blipFill>
          <p:spPr>
            <a:xfrm>
              <a:off x="12334001" y="1941417"/>
              <a:ext cx="5257800" cy="3975989"/>
            </a:xfrm>
            <a:prstGeom prst="rect">
              <a:avLst/>
            </a:prstGeom>
          </p:spPr>
        </p:pic>
        <p:pic>
          <p:nvPicPr>
            <p:cNvPr id="14" name="Imagen 13">
              <a:extLst>
                <a:ext uri="{FF2B5EF4-FFF2-40B4-BE49-F238E27FC236}">
                  <a16:creationId xmlns:a16="http://schemas.microsoft.com/office/drawing/2014/main" id="{74167F90-E322-42A0-B266-26E45DDAE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4001" y="6133211"/>
              <a:ext cx="5257800" cy="3963289"/>
            </a:xfrm>
            <a:prstGeom prst="rect">
              <a:avLst/>
            </a:prstGeom>
          </p:spPr>
        </p:pic>
      </p:grpSp>
    </p:spTree>
    <p:extLst>
      <p:ext uri="{BB962C8B-B14F-4D97-AF65-F5344CB8AC3E}">
        <p14:creationId xmlns:p14="http://schemas.microsoft.com/office/powerpoint/2010/main" val="1081742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462213"/>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00C4CC"/>
                </a:solidFill>
                <a:latin typeface="Agrandir Narrow Bold"/>
              </a:rPr>
              <a:t>ETAPAS DEL PROCESAMIENTO</a:t>
            </a:r>
          </a:p>
        </p:txBody>
      </p:sp>
      <p:grpSp>
        <p:nvGrpSpPr>
          <p:cNvPr id="22" name="Grupo 21">
            <a:extLst>
              <a:ext uri="{FF2B5EF4-FFF2-40B4-BE49-F238E27FC236}">
                <a16:creationId xmlns:a16="http://schemas.microsoft.com/office/drawing/2014/main" id="{750C4EAE-477F-42D9-8BCA-45EF54E27B32}"/>
              </a:ext>
            </a:extLst>
          </p:cNvPr>
          <p:cNvGrpSpPr/>
          <p:nvPr/>
        </p:nvGrpSpPr>
        <p:grpSpPr>
          <a:xfrm>
            <a:off x="342900" y="5304627"/>
            <a:ext cx="17602200" cy="2201073"/>
            <a:chOff x="-3910807" y="5135164"/>
            <a:chExt cx="25704007" cy="2201073"/>
          </a:xfrm>
        </p:grpSpPr>
        <p:sp>
          <p:nvSpPr>
            <p:cNvPr id="23" name="Freeform 8">
              <a:extLst>
                <a:ext uri="{FF2B5EF4-FFF2-40B4-BE49-F238E27FC236}">
                  <a16:creationId xmlns:a16="http://schemas.microsoft.com/office/drawing/2014/main" id="{3D8E6B7F-B778-4DA2-B526-3E9D1A0F8526}"/>
                </a:ext>
              </a:extLst>
            </p:cNvPr>
            <p:cNvSpPr/>
            <p:nvPr/>
          </p:nvSpPr>
          <p:spPr>
            <a:xfrm>
              <a:off x="-3910807"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3200" dirty="0">
                  <a:latin typeface="Agrandir Narrow Bold" panose="020B0604020202020204" charset="0"/>
                </a:rPr>
                <a:t>CAPTURA</a:t>
              </a:r>
            </a:p>
          </p:txBody>
        </p:sp>
        <p:sp>
          <p:nvSpPr>
            <p:cNvPr id="24" name="Freeform 8">
              <a:extLst>
                <a:ext uri="{FF2B5EF4-FFF2-40B4-BE49-F238E27FC236}">
                  <a16:creationId xmlns:a16="http://schemas.microsoft.com/office/drawing/2014/main" id="{0D8CB3FC-B0EF-4ADE-A756-D884D9750344}"/>
                </a:ext>
              </a:extLst>
            </p:cNvPr>
            <p:cNvSpPr/>
            <p:nvPr/>
          </p:nvSpPr>
          <p:spPr>
            <a:xfrm>
              <a:off x="14041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3200" dirty="0">
                  <a:latin typeface="Agrandir Narrow Bold" panose="020B0604020202020204" charset="0"/>
                </a:rPr>
                <a:t>PRE-</a:t>
              </a:r>
            </a:p>
            <a:p>
              <a:pPr algn="ctr"/>
              <a:r>
                <a:rPr lang="es-AR" sz="3200" dirty="0">
                  <a:latin typeface="Agrandir Narrow Bold" panose="020B0604020202020204" charset="0"/>
                </a:rPr>
                <a:t>PROCESADO</a:t>
              </a:r>
            </a:p>
          </p:txBody>
        </p:sp>
        <p:sp>
          <p:nvSpPr>
            <p:cNvPr id="25" name="Freeform 8">
              <a:extLst>
                <a:ext uri="{FF2B5EF4-FFF2-40B4-BE49-F238E27FC236}">
                  <a16:creationId xmlns:a16="http://schemas.microsoft.com/office/drawing/2014/main" id="{1E4FC118-2363-45E3-8A0A-028505CD36D9}"/>
                </a:ext>
              </a:extLst>
            </p:cNvPr>
            <p:cNvSpPr/>
            <p:nvPr/>
          </p:nvSpPr>
          <p:spPr>
            <a:xfrm>
              <a:off x="67190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B0F0"/>
            </a:solidFill>
          </p:spPr>
          <p:txBody>
            <a:bodyPr anchor="ctr"/>
            <a:lstStyle/>
            <a:p>
              <a:pPr algn="ctr"/>
              <a:r>
                <a:rPr lang="es-AR" sz="2800" dirty="0">
                  <a:latin typeface="Agrandir Narrow Bold" panose="020B0604020202020204" charset="0"/>
                </a:rPr>
                <a:t>SEGMENTACIÓN</a:t>
              </a:r>
              <a:endParaRPr lang="es-AR" sz="4000" dirty="0">
                <a:latin typeface="Agrandir Narrow Bold" panose="020B0604020202020204" charset="0"/>
              </a:endParaRPr>
            </a:p>
          </p:txBody>
        </p:sp>
        <p:sp>
          <p:nvSpPr>
            <p:cNvPr id="26" name="Freeform 8">
              <a:extLst>
                <a:ext uri="{FF2B5EF4-FFF2-40B4-BE49-F238E27FC236}">
                  <a16:creationId xmlns:a16="http://schemas.microsoft.com/office/drawing/2014/main" id="{DE833CD1-E102-4737-965F-A7D8EEB86E07}"/>
                </a:ext>
              </a:extLst>
            </p:cNvPr>
            <p:cNvSpPr/>
            <p:nvPr/>
          </p:nvSpPr>
          <p:spPr>
            <a:xfrm>
              <a:off x="120340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400" dirty="0">
                  <a:latin typeface="Agrandir Narrow Bold" panose="020B0604020202020204" charset="0"/>
                </a:rPr>
                <a:t>EXTRACCIÓN </a:t>
              </a:r>
            </a:p>
            <a:p>
              <a:pPr algn="ctr"/>
              <a:r>
                <a:rPr lang="es-AR" sz="2400" dirty="0">
                  <a:latin typeface="Agrandir Narrow Bold" panose="020B0604020202020204" charset="0"/>
                </a:rPr>
                <a:t>DE CARACTERÍSTICAS</a:t>
              </a:r>
            </a:p>
          </p:txBody>
        </p:sp>
        <p:sp>
          <p:nvSpPr>
            <p:cNvPr id="27" name="Freeform 8">
              <a:extLst>
                <a:ext uri="{FF2B5EF4-FFF2-40B4-BE49-F238E27FC236}">
                  <a16:creationId xmlns:a16="http://schemas.microsoft.com/office/drawing/2014/main" id="{00812787-1A73-4130-9A82-1F36842757CB}"/>
                </a:ext>
              </a:extLst>
            </p:cNvPr>
            <p:cNvSpPr/>
            <p:nvPr/>
          </p:nvSpPr>
          <p:spPr>
            <a:xfrm>
              <a:off x="173489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800" dirty="0">
                  <a:latin typeface="Agrandir Narrow Bold" panose="020B0604020202020204" charset="0"/>
                </a:rPr>
                <a:t>IDENTIFICACIÓN </a:t>
              </a:r>
            </a:p>
            <a:p>
              <a:pPr algn="ctr"/>
              <a:r>
                <a:rPr lang="es-AR" sz="2800" dirty="0">
                  <a:latin typeface="Agrandir Narrow Bold" panose="020B0604020202020204" charset="0"/>
                </a:rPr>
                <a:t>DE OBJETOS</a:t>
              </a:r>
            </a:p>
          </p:txBody>
        </p:sp>
      </p:grpSp>
    </p:spTree>
    <p:extLst>
      <p:ext uri="{BB962C8B-B14F-4D97-AF65-F5344CB8AC3E}">
        <p14:creationId xmlns:p14="http://schemas.microsoft.com/office/powerpoint/2010/main" val="2393890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3"/>
          <p:cNvSpPr txBox="1"/>
          <p:nvPr/>
        </p:nvSpPr>
        <p:spPr>
          <a:xfrm>
            <a:off x="1467543" y="952500"/>
            <a:ext cx="15352914" cy="1231106"/>
          </a:xfrm>
          <a:prstGeom prst="rect">
            <a:avLst/>
          </a:prstGeom>
        </p:spPr>
        <p:txBody>
          <a:bodyPr wrap="square" lIns="0" tIns="0" rIns="0" bIns="0" rtlCol="0" anchor="t">
            <a:spAutoFit/>
          </a:bodyPr>
          <a:lstStyle/>
          <a:p>
            <a:pPr algn="ctr">
              <a:lnSpc>
                <a:spcPts val="9600"/>
              </a:lnSpc>
            </a:pPr>
            <a:r>
              <a:rPr lang="en-US" sz="8000" dirty="0">
                <a:solidFill>
                  <a:srgbClr val="01558A"/>
                </a:solidFill>
                <a:latin typeface="Agrandir Narrow Bold"/>
              </a:rPr>
              <a:t>SEGMENTACIÓN DE IMÁGENES</a:t>
            </a:r>
            <a:endParaRPr lang="en-US" sz="6000" dirty="0">
              <a:solidFill>
                <a:srgbClr val="01558A"/>
              </a:solidFill>
              <a:latin typeface="Agrandir Narrow"/>
            </a:endParaRPr>
          </a:p>
        </p:txBody>
      </p:sp>
      <p:pic>
        <p:nvPicPr>
          <p:cNvPr id="4" name="Imagen 3">
            <a:extLst>
              <a:ext uri="{FF2B5EF4-FFF2-40B4-BE49-F238E27FC236}">
                <a16:creationId xmlns:a16="http://schemas.microsoft.com/office/drawing/2014/main" id="{A1C7D5C4-9079-45A5-BF6B-73B3DB405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019" y="2813760"/>
            <a:ext cx="13701963" cy="6292140"/>
          </a:xfrm>
          <a:prstGeom prst="rect">
            <a:avLst/>
          </a:prstGeom>
        </p:spPr>
      </p:pic>
    </p:spTree>
    <p:extLst>
      <p:ext uri="{BB962C8B-B14F-4D97-AF65-F5344CB8AC3E}">
        <p14:creationId xmlns:p14="http://schemas.microsoft.com/office/powerpoint/2010/main" val="455598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462213"/>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00C4CC"/>
                </a:solidFill>
                <a:latin typeface="Agrandir Narrow Bold"/>
              </a:rPr>
              <a:t>ETAPAS DEL PROCESAMIENTO</a:t>
            </a:r>
          </a:p>
        </p:txBody>
      </p:sp>
      <p:grpSp>
        <p:nvGrpSpPr>
          <p:cNvPr id="22" name="Grupo 21">
            <a:extLst>
              <a:ext uri="{FF2B5EF4-FFF2-40B4-BE49-F238E27FC236}">
                <a16:creationId xmlns:a16="http://schemas.microsoft.com/office/drawing/2014/main" id="{750C4EAE-477F-42D9-8BCA-45EF54E27B32}"/>
              </a:ext>
            </a:extLst>
          </p:cNvPr>
          <p:cNvGrpSpPr/>
          <p:nvPr/>
        </p:nvGrpSpPr>
        <p:grpSpPr>
          <a:xfrm>
            <a:off x="342900" y="5304627"/>
            <a:ext cx="17602200" cy="2201073"/>
            <a:chOff x="-3910807" y="5135164"/>
            <a:chExt cx="25704007" cy="2201073"/>
          </a:xfrm>
        </p:grpSpPr>
        <p:sp>
          <p:nvSpPr>
            <p:cNvPr id="23" name="Freeform 8">
              <a:extLst>
                <a:ext uri="{FF2B5EF4-FFF2-40B4-BE49-F238E27FC236}">
                  <a16:creationId xmlns:a16="http://schemas.microsoft.com/office/drawing/2014/main" id="{3D8E6B7F-B778-4DA2-B526-3E9D1A0F8526}"/>
                </a:ext>
              </a:extLst>
            </p:cNvPr>
            <p:cNvSpPr/>
            <p:nvPr/>
          </p:nvSpPr>
          <p:spPr>
            <a:xfrm>
              <a:off x="-3910807"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3200" dirty="0">
                  <a:latin typeface="Agrandir Narrow Bold" panose="020B0604020202020204" charset="0"/>
                </a:rPr>
                <a:t>CAPTURA</a:t>
              </a:r>
            </a:p>
          </p:txBody>
        </p:sp>
        <p:sp>
          <p:nvSpPr>
            <p:cNvPr id="24" name="Freeform 8">
              <a:extLst>
                <a:ext uri="{FF2B5EF4-FFF2-40B4-BE49-F238E27FC236}">
                  <a16:creationId xmlns:a16="http://schemas.microsoft.com/office/drawing/2014/main" id="{0D8CB3FC-B0EF-4ADE-A756-D884D9750344}"/>
                </a:ext>
              </a:extLst>
            </p:cNvPr>
            <p:cNvSpPr/>
            <p:nvPr/>
          </p:nvSpPr>
          <p:spPr>
            <a:xfrm>
              <a:off x="14041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3200" dirty="0">
                  <a:latin typeface="Agrandir Narrow Bold" panose="020B0604020202020204" charset="0"/>
                </a:rPr>
                <a:t>PRE-</a:t>
              </a:r>
            </a:p>
            <a:p>
              <a:pPr algn="ctr"/>
              <a:r>
                <a:rPr lang="es-AR" sz="3200" dirty="0">
                  <a:latin typeface="Agrandir Narrow Bold" panose="020B0604020202020204" charset="0"/>
                </a:rPr>
                <a:t>PROCESADO</a:t>
              </a:r>
            </a:p>
          </p:txBody>
        </p:sp>
        <p:sp>
          <p:nvSpPr>
            <p:cNvPr id="25" name="Freeform 8">
              <a:extLst>
                <a:ext uri="{FF2B5EF4-FFF2-40B4-BE49-F238E27FC236}">
                  <a16:creationId xmlns:a16="http://schemas.microsoft.com/office/drawing/2014/main" id="{1E4FC118-2363-45E3-8A0A-028505CD36D9}"/>
                </a:ext>
              </a:extLst>
            </p:cNvPr>
            <p:cNvSpPr/>
            <p:nvPr/>
          </p:nvSpPr>
          <p:spPr>
            <a:xfrm>
              <a:off x="67190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800" dirty="0">
                  <a:latin typeface="Agrandir Narrow Bold" panose="020B0604020202020204" charset="0"/>
                </a:rPr>
                <a:t>SEGMENTACIÓN</a:t>
              </a:r>
              <a:endParaRPr lang="es-AR" sz="4000" dirty="0">
                <a:latin typeface="Agrandir Narrow Bold" panose="020B0604020202020204" charset="0"/>
              </a:endParaRPr>
            </a:p>
          </p:txBody>
        </p:sp>
        <p:sp>
          <p:nvSpPr>
            <p:cNvPr id="26" name="Freeform 8">
              <a:extLst>
                <a:ext uri="{FF2B5EF4-FFF2-40B4-BE49-F238E27FC236}">
                  <a16:creationId xmlns:a16="http://schemas.microsoft.com/office/drawing/2014/main" id="{DE833CD1-E102-4737-965F-A7D8EEB86E07}"/>
                </a:ext>
              </a:extLst>
            </p:cNvPr>
            <p:cNvSpPr/>
            <p:nvPr/>
          </p:nvSpPr>
          <p:spPr>
            <a:xfrm>
              <a:off x="120340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B0F0"/>
            </a:solidFill>
          </p:spPr>
          <p:txBody>
            <a:bodyPr anchor="ctr"/>
            <a:lstStyle/>
            <a:p>
              <a:pPr algn="ctr"/>
              <a:r>
                <a:rPr lang="es-AR" sz="2400" dirty="0">
                  <a:latin typeface="Agrandir Narrow Bold" panose="020B0604020202020204" charset="0"/>
                </a:rPr>
                <a:t>EXTRACCIÓN </a:t>
              </a:r>
            </a:p>
            <a:p>
              <a:pPr algn="ctr"/>
              <a:r>
                <a:rPr lang="es-AR" sz="2400" dirty="0">
                  <a:latin typeface="Agrandir Narrow Bold" panose="020B0604020202020204" charset="0"/>
                </a:rPr>
                <a:t>DE CARACTERÍSTICAS</a:t>
              </a:r>
            </a:p>
          </p:txBody>
        </p:sp>
        <p:sp>
          <p:nvSpPr>
            <p:cNvPr id="27" name="Freeform 8">
              <a:extLst>
                <a:ext uri="{FF2B5EF4-FFF2-40B4-BE49-F238E27FC236}">
                  <a16:creationId xmlns:a16="http://schemas.microsoft.com/office/drawing/2014/main" id="{00812787-1A73-4130-9A82-1F36842757CB}"/>
                </a:ext>
              </a:extLst>
            </p:cNvPr>
            <p:cNvSpPr/>
            <p:nvPr/>
          </p:nvSpPr>
          <p:spPr>
            <a:xfrm>
              <a:off x="173489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800" dirty="0">
                  <a:latin typeface="Agrandir Narrow Bold" panose="020B0604020202020204" charset="0"/>
                </a:rPr>
                <a:t>IDENTIFICACIÓN </a:t>
              </a:r>
            </a:p>
            <a:p>
              <a:pPr algn="ctr"/>
              <a:r>
                <a:rPr lang="es-AR" sz="2800" dirty="0">
                  <a:latin typeface="Agrandir Narrow Bold" panose="020B0604020202020204" charset="0"/>
                </a:rPr>
                <a:t>DE OBJETOS</a:t>
              </a:r>
            </a:p>
          </p:txBody>
        </p:sp>
      </p:grpSp>
    </p:spTree>
    <p:extLst>
      <p:ext uri="{BB962C8B-B14F-4D97-AF65-F5344CB8AC3E}">
        <p14:creationId xmlns:p14="http://schemas.microsoft.com/office/powerpoint/2010/main" val="2184449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488173" y="525918"/>
            <a:ext cx="7311655" cy="9235165"/>
          </a:xfrm>
          <a:custGeom>
            <a:avLst/>
            <a:gdLst/>
            <a:ahLst/>
            <a:cxnLst/>
            <a:rect l="l" t="t" r="r" b="b"/>
            <a:pathLst>
              <a:path w="7311655" h="9235165">
                <a:moveTo>
                  <a:pt x="0" y="0"/>
                </a:moveTo>
                <a:lnTo>
                  <a:pt x="7311654" y="0"/>
                </a:lnTo>
                <a:lnTo>
                  <a:pt x="7311654" y="9235164"/>
                </a:lnTo>
                <a:lnTo>
                  <a:pt x="0" y="9235164"/>
                </a:lnTo>
                <a:lnTo>
                  <a:pt x="0" y="0"/>
                </a:lnTo>
                <a:close/>
              </a:path>
            </a:pathLst>
          </a:custGeom>
          <a:blipFill>
            <a:blip r:embed="rId3"/>
            <a:stretch>
              <a:fillRect/>
            </a:stretch>
          </a:blipFill>
        </p:spPr>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3"/>
          <p:cNvSpPr txBox="1"/>
          <p:nvPr/>
        </p:nvSpPr>
        <p:spPr>
          <a:xfrm>
            <a:off x="152400" y="800100"/>
            <a:ext cx="17983200" cy="1231106"/>
          </a:xfrm>
          <a:prstGeom prst="rect">
            <a:avLst/>
          </a:prstGeom>
        </p:spPr>
        <p:txBody>
          <a:bodyPr wrap="square" lIns="0" tIns="0" rIns="0" bIns="0" rtlCol="0" anchor="t">
            <a:spAutoFit/>
          </a:bodyPr>
          <a:lstStyle/>
          <a:p>
            <a:pPr algn="ctr">
              <a:lnSpc>
                <a:spcPts val="9600"/>
              </a:lnSpc>
            </a:pPr>
            <a:r>
              <a:rPr lang="en-US" sz="8000" dirty="0">
                <a:solidFill>
                  <a:srgbClr val="01558A"/>
                </a:solidFill>
                <a:latin typeface="Agrandir Narrow Bold"/>
              </a:rPr>
              <a:t>EXTRACCIÓN DE CARACTERÍSTICAS</a:t>
            </a:r>
          </a:p>
        </p:txBody>
      </p:sp>
      <p:grpSp>
        <p:nvGrpSpPr>
          <p:cNvPr id="10" name="Grupo 9">
            <a:extLst>
              <a:ext uri="{FF2B5EF4-FFF2-40B4-BE49-F238E27FC236}">
                <a16:creationId xmlns:a16="http://schemas.microsoft.com/office/drawing/2014/main" id="{0DBD37AA-D4F1-4332-A613-4E9B713E3715}"/>
              </a:ext>
            </a:extLst>
          </p:cNvPr>
          <p:cNvGrpSpPr/>
          <p:nvPr/>
        </p:nvGrpSpPr>
        <p:grpSpPr>
          <a:xfrm>
            <a:off x="1173956" y="3238500"/>
            <a:ext cx="15940088" cy="5867400"/>
            <a:chOff x="1066800" y="3086100"/>
            <a:chExt cx="15940088" cy="5867400"/>
          </a:xfrm>
        </p:grpSpPr>
        <p:pic>
          <p:nvPicPr>
            <p:cNvPr id="6" name="Imagen 5">
              <a:extLst>
                <a:ext uri="{FF2B5EF4-FFF2-40B4-BE49-F238E27FC236}">
                  <a16:creationId xmlns:a16="http://schemas.microsoft.com/office/drawing/2014/main" id="{8943815E-68DE-49EC-A6C7-84F8B0653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3086100"/>
              <a:ext cx="7862888" cy="5187662"/>
            </a:xfrm>
            <a:prstGeom prst="rect">
              <a:avLst/>
            </a:prstGeom>
          </p:spPr>
        </p:pic>
        <p:grpSp>
          <p:nvGrpSpPr>
            <p:cNvPr id="9" name="Grupo 8">
              <a:extLst>
                <a:ext uri="{FF2B5EF4-FFF2-40B4-BE49-F238E27FC236}">
                  <a16:creationId xmlns:a16="http://schemas.microsoft.com/office/drawing/2014/main" id="{ACE867EF-86E1-43F2-A603-EA83716A82D6}"/>
                </a:ext>
              </a:extLst>
            </p:cNvPr>
            <p:cNvGrpSpPr/>
            <p:nvPr/>
          </p:nvGrpSpPr>
          <p:grpSpPr>
            <a:xfrm>
              <a:off x="1066800" y="3086100"/>
              <a:ext cx="7267575" cy="5867400"/>
              <a:chOff x="1066800" y="3162300"/>
              <a:chExt cx="7267575" cy="5867400"/>
            </a:xfrm>
          </p:grpSpPr>
          <p:sp>
            <p:nvSpPr>
              <p:cNvPr id="2" name="CuadroTexto 1">
                <a:extLst>
                  <a:ext uri="{FF2B5EF4-FFF2-40B4-BE49-F238E27FC236}">
                    <a16:creationId xmlns:a16="http://schemas.microsoft.com/office/drawing/2014/main" id="{3914A8A0-F9B3-4D61-AF64-DA9CE0A6A786}"/>
                  </a:ext>
                </a:extLst>
              </p:cNvPr>
              <p:cNvSpPr txBox="1"/>
              <p:nvPr/>
            </p:nvSpPr>
            <p:spPr>
              <a:xfrm>
                <a:off x="1195387" y="3162300"/>
                <a:ext cx="7010400" cy="1569660"/>
              </a:xfrm>
              <a:prstGeom prst="rect">
                <a:avLst/>
              </a:prstGeom>
              <a:noFill/>
            </p:spPr>
            <p:txBody>
              <a:bodyPr wrap="square" rtlCol="0">
                <a:spAutoFit/>
              </a:bodyPr>
              <a:lstStyle/>
              <a:p>
                <a:r>
                  <a:rPr lang="es-MX" sz="4800" dirty="0">
                    <a:solidFill>
                      <a:srgbClr val="FFC000"/>
                    </a:solidFill>
                  </a:rPr>
                  <a:t>Estimación estadística para trisomía par 13, 18 y 21</a:t>
                </a:r>
                <a:endParaRPr lang="es-AR" sz="4800" dirty="0">
                  <a:solidFill>
                    <a:srgbClr val="FFC000"/>
                  </a:solidFill>
                </a:endParaRPr>
              </a:p>
            </p:txBody>
          </p:sp>
          <p:pic>
            <p:nvPicPr>
              <p:cNvPr id="8" name="Imagen 7">
                <a:extLst>
                  <a:ext uri="{FF2B5EF4-FFF2-40B4-BE49-F238E27FC236}">
                    <a16:creationId xmlns:a16="http://schemas.microsoft.com/office/drawing/2014/main" id="{F15D8079-2CE4-4727-B5D1-DDA450AF8D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5638800"/>
                <a:ext cx="7267575" cy="3390900"/>
              </a:xfrm>
              <a:prstGeom prst="rect">
                <a:avLst/>
              </a:prstGeom>
            </p:spPr>
          </p:pic>
        </p:grpSp>
      </p:grpSp>
    </p:spTree>
    <p:extLst>
      <p:ext uri="{BB962C8B-B14F-4D97-AF65-F5344CB8AC3E}">
        <p14:creationId xmlns:p14="http://schemas.microsoft.com/office/powerpoint/2010/main" val="2195643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462213"/>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00C4CC"/>
                </a:solidFill>
                <a:latin typeface="Agrandir Narrow Bold"/>
              </a:rPr>
              <a:t>ETAPAS DEL PROCESAMIENTO</a:t>
            </a:r>
          </a:p>
        </p:txBody>
      </p:sp>
      <p:grpSp>
        <p:nvGrpSpPr>
          <p:cNvPr id="22" name="Grupo 21">
            <a:extLst>
              <a:ext uri="{FF2B5EF4-FFF2-40B4-BE49-F238E27FC236}">
                <a16:creationId xmlns:a16="http://schemas.microsoft.com/office/drawing/2014/main" id="{750C4EAE-477F-42D9-8BCA-45EF54E27B32}"/>
              </a:ext>
            </a:extLst>
          </p:cNvPr>
          <p:cNvGrpSpPr/>
          <p:nvPr/>
        </p:nvGrpSpPr>
        <p:grpSpPr>
          <a:xfrm>
            <a:off x="342900" y="5304627"/>
            <a:ext cx="17602200" cy="2201073"/>
            <a:chOff x="-3910807" y="5135164"/>
            <a:chExt cx="25704007" cy="2201073"/>
          </a:xfrm>
        </p:grpSpPr>
        <p:sp>
          <p:nvSpPr>
            <p:cNvPr id="23" name="Freeform 8">
              <a:extLst>
                <a:ext uri="{FF2B5EF4-FFF2-40B4-BE49-F238E27FC236}">
                  <a16:creationId xmlns:a16="http://schemas.microsoft.com/office/drawing/2014/main" id="{3D8E6B7F-B778-4DA2-B526-3E9D1A0F8526}"/>
                </a:ext>
              </a:extLst>
            </p:cNvPr>
            <p:cNvSpPr/>
            <p:nvPr/>
          </p:nvSpPr>
          <p:spPr>
            <a:xfrm>
              <a:off x="-3910807"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3200" dirty="0">
                  <a:latin typeface="Agrandir Narrow Bold" panose="020B0604020202020204" charset="0"/>
                </a:rPr>
                <a:t>CAPTURA</a:t>
              </a:r>
            </a:p>
          </p:txBody>
        </p:sp>
        <p:sp>
          <p:nvSpPr>
            <p:cNvPr id="24" name="Freeform 8">
              <a:extLst>
                <a:ext uri="{FF2B5EF4-FFF2-40B4-BE49-F238E27FC236}">
                  <a16:creationId xmlns:a16="http://schemas.microsoft.com/office/drawing/2014/main" id="{0D8CB3FC-B0EF-4ADE-A756-D884D9750344}"/>
                </a:ext>
              </a:extLst>
            </p:cNvPr>
            <p:cNvSpPr/>
            <p:nvPr/>
          </p:nvSpPr>
          <p:spPr>
            <a:xfrm>
              <a:off x="14041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3200" dirty="0">
                  <a:latin typeface="Agrandir Narrow Bold" panose="020B0604020202020204" charset="0"/>
                </a:rPr>
                <a:t>PRE-</a:t>
              </a:r>
            </a:p>
            <a:p>
              <a:pPr algn="ctr"/>
              <a:r>
                <a:rPr lang="es-AR" sz="3200" dirty="0">
                  <a:latin typeface="Agrandir Narrow Bold" panose="020B0604020202020204" charset="0"/>
                </a:rPr>
                <a:t>PROCESADO</a:t>
              </a:r>
            </a:p>
          </p:txBody>
        </p:sp>
        <p:sp>
          <p:nvSpPr>
            <p:cNvPr id="25" name="Freeform 8">
              <a:extLst>
                <a:ext uri="{FF2B5EF4-FFF2-40B4-BE49-F238E27FC236}">
                  <a16:creationId xmlns:a16="http://schemas.microsoft.com/office/drawing/2014/main" id="{1E4FC118-2363-45E3-8A0A-028505CD36D9}"/>
                </a:ext>
              </a:extLst>
            </p:cNvPr>
            <p:cNvSpPr/>
            <p:nvPr/>
          </p:nvSpPr>
          <p:spPr>
            <a:xfrm>
              <a:off x="67190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800" dirty="0">
                  <a:latin typeface="Agrandir Narrow Bold" panose="020B0604020202020204" charset="0"/>
                </a:rPr>
                <a:t>SEGMENTACIÓN</a:t>
              </a:r>
              <a:endParaRPr lang="es-AR" sz="4000" dirty="0">
                <a:latin typeface="Agrandir Narrow Bold" panose="020B0604020202020204" charset="0"/>
              </a:endParaRPr>
            </a:p>
          </p:txBody>
        </p:sp>
        <p:sp>
          <p:nvSpPr>
            <p:cNvPr id="26" name="Freeform 8">
              <a:extLst>
                <a:ext uri="{FF2B5EF4-FFF2-40B4-BE49-F238E27FC236}">
                  <a16:creationId xmlns:a16="http://schemas.microsoft.com/office/drawing/2014/main" id="{DE833CD1-E102-4737-965F-A7D8EEB86E07}"/>
                </a:ext>
              </a:extLst>
            </p:cNvPr>
            <p:cNvSpPr/>
            <p:nvPr/>
          </p:nvSpPr>
          <p:spPr>
            <a:xfrm>
              <a:off x="1203404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txBody>
            <a:bodyPr anchor="ctr"/>
            <a:lstStyle/>
            <a:p>
              <a:pPr algn="ctr"/>
              <a:r>
                <a:rPr lang="es-AR" sz="2400" dirty="0">
                  <a:latin typeface="Agrandir Narrow Bold" panose="020B0604020202020204" charset="0"/>
                </a:rPr>
                <a:t>EXTRACCIÓN </a:t>
              </a:r>
            </a:p>
            <a:p>
              <a:pPr algn="ctr"/>
              <a:r>
                <a:rPr lang="es-AR" sz="2400" dirty="0">
                  <a:latin typeface="Agrandir Narrow Bold" panose="020B0604020202020204" charset="0"/>
                </a:rPr>
                <a:t>DE CARACTERÍSTICAS</a:t>
              </a:r>
            </a:p>
          </p:txBody>
        </p:sp>
        <p:sp>
          <p:nvSpPr>
            <p:cNvPr id="27" name="Freeform 8">
              <a:extLst>
                <a:ext uri="{FF2B5EF4-FFF2-40B4-BE49-F238E27FC236}">
                  <a16:creationId xmlns:a16="http://schemas.microsoft.com/office/drawing/2014/main" id="{00812787-1A73-4130-9A82-1F36842757CB}"/>
                </a:ext>
              </a:extLst>
            </p:cNvPr>
            <p:cNvSpPr/>
            <p:nvPr/>
          </p:nvSpPr>
          <p:spPr>
            <a:xfrm>
              <a:off x="17348993" y="5135164"/>
              <a:ext cx="4444207" cy="2201073"/>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B0F0"/>
            </a:solidFill>
          </p:spPr>
          <p:txBody>
            <a:bodyPr anchor="ctr"/>
            <a:lstStyle/>
            <a:p>
              <a:pPr algn="ctr"/>
              <a:r>
                <a:rPr lang="es-AR" sz="2800" dirty="0">
                  <a:latin typeface="Agrandir Narrow Bold" panose="020B0604020202020204" charset="0"/>
                </a:rPr>
                <a:t>IDENTIFICACIÓN </a:t>
              </a:r>
            </a:p>
            <a:p>
              <a:pPr algn="ctr"/>
              <a:r>
                <a:rPr lang="es-AR" sz="2800" dirty="0">
                  <a:latin typeface="Agrandir Narrow Bold" panose="020B0604020202020204" charset="0"/>
                </a:rPr>
                <a:t>DE OBJETOS</a:t>
              </a:r>
            </a:p>
          </p:txBody>
        </p:sp>
      </p:grpSp>
    </p:spTree>
    <p:extLst>
      <p:ext uri="{BB962C8B-B14F-4D97-AF65-F5344CB8AC3E}">
        <p14:creationId xmlns:p14="http://schemas.microsoft.com/office/powerpoint/2010/main" val="25153940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3"/>
          <p:cNvSpPr txBox="1"/>
          <p:nvPr/>
        </p:nvSpPr>
        <p:spPr>
          <a:xfrm>
            <a:off x="152400" y="800100"/>
            <a:ext cx="17983200" cy="1231106"/>
          </a:xfrm>
          <a:prstGeom prst="rect">
            <a:avLst/>
          </a:prstGeom>
        </p:spPr>
        <p:txBody>
          <a:bodyPr wrap="square" lIns="0" tIns="0" rIns="0" bIns="0" rtlCol="0" anchor="t">
            <a:spAutoFit/>
          </a:bodyPr>
          <a:lstStyle/>
          <a:p>
            <a:pPr algn="ctr">
              <a:lnSpc>
                <a:spcPts val="9600"/>
              </a:lnSpc>
            </a:pPr>
            <a:r>
              <a:rPr lang="en-US" sz="8000" dirty="0">
                <a:solidFill>
                  <a:srgbClr val="01558A"/>
                </a:solidFill>
                <a:latin typeface="Agrandir Narrow Bold"/>
              </a:rPr>
              <a:t>IDENTIDICACIÓN DE OBJETOS</a:t>
            </a:r>
          </a:p>
        </p:txBody>
      </p:sp>
      <p:pic>
        <p:nvPicPr>
          <p:cNvPr id="4" name="Imagen 3">
            <a:extLst>
              <a:ext uri="{FF2B5EF4-FFF2-40B4-BE49-F238E27FC236}">
                <a16:creationId xmlns:a16="http://schemas.microsoft.com/office/drawing/2014/main" id="{5555EA4D-D331-4637-8780-5E2BEAB44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238" y="2552700"/>
            <a:ext cx="7373162" cy="4480802"/>
          </a:xfrm>
          <a:prstGeom prst="rect">
            <a:avLst/>
          </a:prstGeom>
        </p:spPr>
      </p:pic>
      <p:pic>
        <p:nvPicPr>
          <p:cNvPr id="6" name="Imagen 5">
            <a:extLst>
              <a:ext uri="{FF2B5EF4-FFF2-40B4-BE49-F238E27FC236}">
                <a16:creationId xmlns:a16="http://schemas.microsoft.com/office/drawing/2014/main" id="{390FC7CF-4C1A-49AC-A2D1-2EB8C21407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0" y="4061702"/>
            <a:ext cx="7039991" cy="5943600"/>
          </a:xfrm>
          <a:prstGeom prst="rect">
            <a:avLst/>
          </a:prstGeom>
        </p:spPr>
      </p:pic>
    </p:spTree>
    <p:extLst>
      <p:ext uri="{BB962C8B-B14F-4D97-AF65-F5344CB8AC3E}">
        <p14:creationId xmlns:p14="http://schemas.microsoft.com/office/powerpoint/2010/main" val="3502033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3"/>
          <p:cNvSpPr txBox="1"/>
          <p:nvPr/>
        </p:nvSpPr>
        <p:spPr>
          <a:xfrm>
            <a:off x="2096887" y="1425575"/>
            <a:ext cx="14094227" cy="2371725"/>
          </a:xfrm>
          <a:prstGeom prst="rect">
            <a:avLst/>
          </a:prstGeom>
        </p:spPr>
        <p:txBody>
          <a:bodyPr lIns="0" tIns="0" rIns="0" bIns="0" rtlCol="0" anchor="t">
            <a:spAutoFit/>
          </a:bodyPr>
          <a:lstStyle/>
          <a:p>
            <a:pPr algn="ctr">
              <a:lnSpc>
                <a:spcPts val="9600"/>
              </a:lnSpc>
            </a:pPr>
            <a:r>
              <a:rPr lang="en-US" sz="8000">
                <a:solidFill>
                  <a:srgbClr val="01558A"/>
                </a:solidFill>
                <a:latin typeface="Agrandir Narrow Bold"/>
              </a:rPr>
              <a:t>OBTENER RESULTADOS</a:t>
            </a:r>
          </a:p>
          <a:p>
            <a:pPr marL="0" lvl="0" indent="0" algn="ctr">
              <a:lnSpc>
                <a:spcPts val="7200"/>
              </a:lnSpc>
              <a:spcBef>
                <a:spcPct val="0"/>
              </a:spcBef>
            </a:pPr>
            <a:r>
              <a:rPr lang="en-US" sz="6000">
                <a:solidFill>
                  <a:srgbClr val="01558A"/>
                </a:solidFill>
                <a:latin typeface="Agrandir Narrow"/>
              </a:rPr>
              <a:t>(DIAGNÓSTICO)</a:t>
            </a:r>
          </a:p>
        </p:txBody>
      </p:sp>
      <p:pic>
        <p:nvPicPr>
          <p:cNvPr id="5" name="Imagen 4">
            <a:extLst>
              <a:ext uri="{FF2B5EF4-FFF2-40B4-BE49-F238E27FC236}">
                <a16:creationId xmlns:a16="http://schemas.microsoft.com/office/drawing/2014/main" id="{FFCEA144-8C8E-451B-A41E-B7A6B699D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0" y="4103688"/>
            <a:ext cx="8572500" cy="4772025"/>
          </a:xfrm>
          <a:prstGeom prst="rect">
            <a:avLst/>
          </a:prstGeom>
        </p:spPr>
      </p:pic>
    </p:spTree>
    <p:extLst>
      <p:ext uri="{BB962C8B-B14F-4D97-AF65-F5344CB8AC3E}">
        <p14:creationId xmlns:p14="http://schemas.microsoft.com/office/powerpoint/2010/main" val="2862584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sp>
        <p:nvSpPr>
          <p:cNvPr id="3" name="AutoShape 3"/>
          <p:cNvSpPr/>
          <p:nvPr/>
        </p:nvSpPr>
        <p:spPr>
          <a:xfrm>
            <a:off x="7088084" y="7200900"/>
            <a:ext cx="4111832" cy="0"/>
          </a:xfrm>
          <a:prstGeom prst="line">
            <a:avLst/>
          </a:prstGeom>
          <a:ln w="676275" cap="rnd">
            <a:solidFill>
              <a:srgbClr val="FFDE59"/>
            </a:solidFill>
            <a:prstDash val="solid"/>
            <a:headEnd type="none" w="sm" len="sm"/>
            <a:tailEnd type="none" w="sm" len="sm"/>
          </a:ln>
        </p:spPr>
      </p:sp>
      <p:sp>
        <p:nvSpPr>
          <p:cNvPr id="4" name="TextBox 4"/>
          <p:cNvSpPr txBox="1"/>
          <p:nvPr/>
        </p:nvSpPr>
        <p:spPr>
          <a:xfrm>
            <a:off x="7351017" y="7040599"/>
            <a:ext cx="3585966" cy="320601"/>
          </a:xfrm>
          <a:prstGeom prst="rect">
            <a:avLst/>
          </a:prstGeom>
        </p:spPr>
        <p:txBody>
          <a:bodyPr lIns="0" tIns="0" rIns="0" bIns="0" rtlCol="0" anchor="ctr">
            <a:spAutoFit/>
          </a:bodyPr>
          <a:lstStyle/>
          <a:p>
            <a:pPr algn="ctr">
              <a:lnSpc>
                <a:spcPts val="2499"/>
              </a:lnSpc>
            </a:pPr>
            <a:r>
              <a:rPr lang="en-US" sz="2499" dirty="0">
                <a:solidFill>
                  <a:srgbClr val="000000"/>
                </a:solidFill>
                <a:latin typeface="Agrandir Narrow Bold"/>
              </a:rPr>
              <a:t>ayvazquez@itba.edu.ar</a:t>
            </a:r>
          </a:p>
        </p:txBody>
      </p:sp>
      <p:sp>
        <p:nvSpPr>
          <p:cNvPr id="5" name="AutoShape 3"/>
          <p:cNvSpPr/>
          <p:nvPr/>
        </p:nvSpPr>
        <p:spPr>
          <a:xfrm>
            <a:off x="7088084" y="8123201"/>
            <a:ext cx="4111832" cy="0"/>
          </a:xfrm>
          <a:prstGeom prst="line">
            <a:avLst/>
          </a:prstGeom>
          <a:ln w="676275" cap="rnd">
            <a:solidFill>
              <a:srgbClr val="FFDE59"/>
            </a:solidFill>
            <a:prstDash val="solid"/>
            <a:headEnd type="none" w="sm" len="sm"/>
            <a:tailEnd type="none" w="sm" len="sm"/>
          </a:ln>
        </p:spPr>
      </p:sp>
      <p:sp>
        <p:nvSpPr>
          <p:cNvPr id="6" name="TextBox 4"/>
          <p:cNvSpPr txBox="1"/>
          <p:nvPr/>
        </p:nvSpPr>
        <p:spPr>
          <a:xfrm>
            <a:off x="7351017" y="7959919"/>
            <a:ext cx="3585966" cy="326564"/>
          </a:xfrm>
          <a:prstGeom prst="rect">
            <a:avLst/>
          </a:prstGeom>
        </p:spPr>
        <p:txBody>
          <a:bodyPr lIns="0" tIns="0" rIns="0" bIns="0" rtlCol="0" anchor="ctr">
            <a:spAutoFit/>
          </a:bodyPr>
          <a:lstStyle/>
          <a:p>
            <a:pPr algn="ctr">
              <a:lnSpc>
                <a:spcPts val="2499"/>
              </a:lnSpc>
            </a:pPr>
            <a:r>
              <a:rPr lang="en-US" sz="2499" dirty="0" smtClean="0">
                <a:solidFill>
                  <a:srgbClr val="000000"/>
                </a:solidFill>
                <a:latin typeface="Agrandir Narrow Bold"/>
              </a:rPr>
              <a:t>rtomas@itba.edu.ar</a:t>
            </a:r>
            <a:endParaRPr lang="en-US" sz="2499" dirty="0">
              <a:solidFill>
                <a:srgbClr val="000000"/>
              </a:solidFill>
              <a:latin typeface="Agrandir Narrow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488173" y="525918"/>
            <a:ext cx="7311655" cy="9235165"/>
          </a:xfrm>
          <a:custGeom>
            <a:avLst/>
            <a:gdLst/>
            <a:ahLst/>
            <a:cxnLst/>
            <a:rect l="l" t="t" r="r" b="b"/>
            <a:pathLst>
              <a:path w="7311655" h="9235165">
                <a:moveTo>
                  <a:pt x="0" y="0"/>
                </a:moveTo>
                <a:lnTo>
                  <a:pt x="7311654" y="0"/>
                </a:lnTo>
                <a:lnTo>
                  <a:pt x="7311654" y="9235164"/>
                </a:lnTo>
                <a:lnTo>
                  <a:pt x="0" y="9235164"/>
                </a:lnTo>
                <a:lnTo>
                  <a:pt x="0" y="0"/>
                </a:lnTo>
                <a:close/>
              </a:path>
            </a:pathLst>
          </a:custGeom>
          <a:blipFill>
            <a:blip r:embed="rId3"/>
            <a:stretch>
              <a:fillRect/>
            </a:stretch>
          </a:blipFill>
        </p:spPr>
      </p:sp>
      <p:grpSp>
        <p:nvGrpSpPr>
          <p:cNvPr id="3" name="Group 3"/>
          <p:cNvGrpSpPr/>
          <p:nvPr/>
        </p:nvGrpSpPr>
        <p:grpSpPr>
          <a:xfrm>
            <a:off x="5852505" y="3134093"/>
            <a:ext cx="6426414" cy="789634"/>
            <a:chOff x="0" y="0"/>
            <a:chExt cx="1692553" cy="207970"/>
          </a:xfrm>
        </p:grpSpPr>
        <p:sp>
          <p:nvSpPr>
            <p:cNvPr id="4" name="Freeform 4"/>
            <p:cNvSpPr/>
            <p:nvPr/>
          </p:nvSpPr>
          <p:spPr>
            <a:xfrm>
              <a:off x="0" y="0"/>
              <a:ext cx="1692553" cy="207970"/>
            </a:xfrm>
            <a:custGeom>
              <a:avLst/>
              <a:gdLst/>
              <a:ahLst/>
              <a:cxnLst/>
              <a:rect l="l" t="t" r="r" b="b"/>
              <a:pathLst>
                <a:path w="1692553" h="207970">
                  <a:moveTo>
                    <a:pt x="61440" y="0"/>
                  </a:moveTo>
                  <a:lnTo>
                    <a:pt x="1631114" y="0"/>
                  </a:lnTo>
                  <a:cubicBezTo>
                    <a:pt x="1647409" y="0"/>
                    <a:pt x="1663036" y="6473"/>
                    <a:pt x="1674558" y="17995"/>
                  </a:cubicBezTo>
                  <a:cubicBezTo>
                    <a:pt x="1686080" y="29518"/>
                    <a:pt x="1692553" y="45145"/>
                    <a:pt x="1692553" y="61440"/>
                  </a:cubicBezTo>
                  <a:lnTo>
                    <a:pt x="1692553" y="146530"/>
                  </a:lnTo>
                  <a:cubicBezTo>
                    <a:pt x="1692553" y="162825"/>
                    <a:pt x="1686080" y="178452"/>
                    <a:pt x="1674558" y="189974"/>
                  </a:cubicBezTo>
                  <a:cubicBezTo>
                    <a:pt x="1663036" y="201496"/>
                    <a:pt x="1647409" y="207970"/>
                    <a:pt x="1631114" y="207970"/>
                  </a:cubicBezTo>
                  <a:lnTo>
                    <a:pt x="61440" y="207970"/>
                  </a:lnTo>
                  <a:cubicBezTo>
                    <a:pt x="45145" y="207970"/>
                    <a:pt x="29518" y="201496"/>
                    <a:pt x="17995" y="189974"/>
                  </a:cubicBezTo>
                  <a:cubicBezTo>
                    <a:pt x="6473" y="178452"/>
                    <a:pt x="0" y="162825"/>
                    <a:pt x="0" y="146530"/>
                  </a:cubicBezTo>
                  <a:lnTo>
                    <a:pt x="0" y="61440"/>
                  </a:lnTo>
                  <a:cubicBezTo>
                    <a:pt x="0" y="45145"/>
                    <a:pt x="6473" y="29518"/>
                    <a:pt x="17995" y="17995"/>
                  </a:cubicBezTo>
                  <a:cubicBezTo>
                    <a:pt x="29518" y="6473"/>
                    <a:pt x="45145" y="0"/>
                    <a:pt x="61440" y="0"/>
                  </a:cubicBezTo>
                  <a:close/>
                </a:path>
              </a:pathLst>
            </a:custGeom>
            <a:solidFill>
              <a:srgbClr val="00C4CC">
                <a:alpha val="37647"/>
              </a:srgbClr>
            </a:solidFill>
          </p:spPr>
        </p:sp>
        <p:sp>
          <p:nvSpPr>
            <p:cNvPr id="5" name="TextBox 5"/>
            <p:cNvSpPr txBox="1"/>
            <p:nvPr/>
          </p:nvSpPr>
          <p:spPr>
            <a:xfrm>
              <a:off x="0" y="-114300"/>
              <a:ext cx="812800" cy="927100"/>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5852505" y="6325656"/>
            <a:ext cx="6426414" cy="1050596"/>
            <a:chOff x="0" y="0"/>
            <a:chExt cx="1692553" cy="276700"/>
          </a:xfrm>
        </p:grpSpPr>
        <p:sp>
          <p:nvSpPr>
            <p:cNvPr id="7" name="Freeform 7"/>
            <p:cNvSpPr/>
            <p:nvPr/>
          </p:nvSpPr>
          <p:spPr>
            <a:xfrm>
              <a:off x="0" y="0"/>
              <a:ext cx="1692553" cy="276700"/>
            </a:xfrm>
            <a:custGeom>
              <a:avLst/>
              <a:gdLst/>
              <a:ahLst/>
              <a:cxnLst/>
              <a:rect l="l" t="t" r="r" b="b"/>
              <a:pathLst>
                <a:path w="1692553" h="276700">
                  <a:moveTo>
                    <a:pt x="61440" y="0"/>
                  </a:moveTo>
                  <a:lnTo>
                    <a:pt x="1631114" y="0"/>
                  </a:lnTo>
                  <a:cubicBezTo>
                    <a:pt x="1647409" y="0"/>
                    <a:pt x="1663036" y="6473"/>
                    <a:pt x="1674558" y="17995"/>
                  </a:cubicBezTo>
                  <a:cubicBezTo>
                    <a:pt x="1686080" y="29518"/>
                    <a:pt x="1692553" y="45145"/>
                    <a:pt x="1692553" y="61440"/>
                  </a:cubicBezTo>
                  <a:lnTo>
                    <a:pt x="1692553" y="215260"/>
                  </a:lnTo>
                  <a:cubicBezTo>
                    <a:pt x="1692553" y="231555"/>
                    <a:pt x="1686080" y="247183"/>
                    <a:pt x="1674558" y="258705"/>
                  </a:cubicBezTo>
                  <a:cubicBezTo>
                    <a:pt x="1663036" y="270227"/>
                    <a:pt x="1647409" y="276700"/>
                    <a:pt x="1631114" y="276700"/>
                  </a:cubicBezTo>
                  <a:lnTo>
                    <a:pt x="61440" y="276700"/>
                  </a:lnTo>
                  <a:cubicBezTo>
                    <a:pt x="45145" y="276700"/>
                    <a:pt x="29518" y="270227"/>
                    <a:pt x="17995" y="258705"/>
                  </a:cubicBezTo>
                  <a:cubicBezTo>
                    <a:pt x="6473" y="247183"/>
                    <a:pt x="0" y="231555"/>
                    <a:pt x="0" y="215260"/>
                  </a:cubicBezTo>
                  <a:lnTo>
                    <a:pt x="0" y="61440"/>
                  </a:lnTo>
                  <a:cubicBezTo>
                    <a:pt x="0" y="45145"/>
                    <a:pt x="6473" y="29518"/>
                    <a:pt x="17995" y="17995"/>
                  </a:cubicBezTo>
                  <a:cubicBezTo>
                    <a:pt x="29518" y="6473"/>
                    <a:pt x="45145" y="0"/>
                    <a:pt x="61440" y="0"/>
                  </a:cubicBezTo>
                  <a:close/>
                </a:path>
              </a:pathLst>
            </a:custGeom>
            <a:solidFill>
              <a:srgbClr val="00C4CC">
                <a:alpha val="37647"/>
              </a:srgbClr>
            </a:solidFill>
          </p:spPr>
        </p:sp>
        <p:sp>
          <p:nvSpPr>
            <p:cNvPr id="8" name="TextBox 8"/>
            <p:cNvSpPr txBox="1"/>
            <p:nvPr/>
          </p:nvSpPr>
          <p:spPr>
            <a:xfrm>
              <a:off x="0" y="-114300"/>
              <a:ext cx="812800" cy="927100"/>
            </a:xfrm>
            <a:prstGeom prst="rect">
              <a:avLst/>
            </a:prstGeom>
          </p:spPr>
          <p:txBody>
            <a:bodyPr lIns="50800" tIns="50800" rIns="50800" bIns="50800" rtlCol="0" anchor="ctr"/>
            <a:lstStyle/>
            <a:p>
              <a:pPr algn="ctr">
                <a:lnSpc>
                  <a:spcPts val="349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308324"/>
          </a:xfrm>
          <a:prstGeom prst="rect">
            <a:avLst/>
          </a:prstGeom>
        </p:spPr>
        <p:txBody>
          <a:bodyPr lIns="0" tIns="0" rIns="0" bIns="0" rtlCol="0" anchor="t">
            <a:spAutoFit/>
          </a:bodyPr>
          <a:lstStyle/>
          <a:p>
            <a:pPr marL="0" lvl="0" indent="0" algn="ctr">
              <a:lnSpc>
                <a:spcPts val="18000"/>
              </a:lnSpc>
              <a:spcBef>
                <a:spcPct val="0"/>
              </a:spcBef>
            </a:pPr>
            <a:r>
              <a:rPr lang="en-US" sz="15000" dirty="0">
                <a:solidFill>
                  <a:schemeClr val="tx1">
                    <a:lumMod val="95000"/>
                    <a:lumOff val="5000"/>
                  </a:schemeClr>
                </a:solidFill>
                <a:latin typeface="Agrandir Narrow Bold"/>
              </a:rPr>
              <a:t>BIO</a:t>
            </a:r>
            <a:r>
              <a:rPr lang="en-US" sz="15000" dirty="0">
                <a:solidFill>
                  <a:srgbClr val="01558A"/>
                </a:solidFill>
                <a:latin typeface="Agrandir Narrow Bold"/>
              </a:rPr>
              <a:t>SEÑALES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308324"/>
          </a:xfrm>
          <a:prstGeom prst="rect">
            <a:avLst/>
          </a:prstGeom>
        </p:spPr>
        <p:txBody>
          <a:bodyPr lIns="0" tIns="0" rIns="0" bIns="0" rtlCol="0" anchor="t">
            <a:spAutoFit/>
          </a:bodyPr>
          <a:lstStyle/>
          <a:p>
            <a:pPr marL="0" lvl="0" indent="0" algn="ctr">
              <a:lnSpc>
                <a:spcPts val="18000"/>
              </a:lnSpc>
              <a:spcBef>
                <a:spcPct val="0"/>
              </a:spcBef>
            </a:pPr>
            <a:r>
              <a:rPr lang="en-US" sz="15000" dirty="0">
                <a:solidFill>
                  <a:schemeClr val="tx1">
                    <a:lumMod val="95000"/>
                    <a:lumOff val="5000"/>
                  </a:schemeClr>
                </a:solidFill>
                <a:latin typeface="Agrandir Narrow Bold"/>
              </a:rPr>
              <a:t>BIO</a:t>
            </a:r>
            <a:r>
              <a:rPr lang="en-US" sz="15000" dirty="0">
                <a:solidFill>
                  <a:srgbClr val="01558A"/>
                </a:solidFill>
                <a:latin typeface="Agrandir Narrow Bold"/>
              </a:rPr>
              <a:t>SEÑALES</a:t>
            </a:r>
          </a:p>
        </p:txBody>
      </p:sp>
      <p:sp>
        <p:nvSpPr>
          <p:cNvPr id="3" name="TextBox 3"/>
          <p:cNvSpPr txBox="1"/>
          <p:nvPr/>
        </p:nvSpPr>
        <p:spPr>
          <a:xfrm>
            <a:off x="5144717" y="7428864"/>
            <a:ext cx="8314234"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TRANSMISIÓN/RECEPCIÓN</a:t>
            </a:r>
          </a:p>
        </p:txBody>
      </p:sp>
      <p:sp>
        <p:nvSpPr>
          <p:cNvPr id="4" name="TextBox 4"/>
          <p:cNvSpPr txBox="1"/>
          <p:nvPr/>
        </p:nvSpPr>
        <p:spPr>
          <a:xfrm>
            <a:off x="1554335" y="7428864"/>
            <a:ext cx="2754908"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ENERGÍA</a:t>
            </a:r>
          </a:p>
        </p:txBody>
      </p:sp>
      <p:sp>
        <p:nvSpPr>
          <p:cNvPr id="5" name="TextBox 5"/>
          <p:cNvSpPr txBox="1"/>
          <p:nvPr/>
        </p:nvSpPr>
        <p:spPr>
          <a:xfrm>
            <a:off x="14297150" y="7428864"/>
            <a:ext cx="2436515"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TIEMPO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492</TotalTime>
  <Words>5191</Words>
  <Application>Microsoft Office PowerPoint</Application>
  <PresentationFormat>Personalizado</PresentationFormat>
  <Paragraphs>540</Paragraphs>
  <Slides>64</Slides>
  <Notes>64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64</vt:i4>
      </vt:variant>
    </vt:vector>
  </HeadingPairs>
  <TitlesOfParts>
    <vt:vector size="71" baseType="lpstr">
      <vt:lpstr>Agrandir Narrow</vt:lpstr>
      <vt:lpstr>Open Sans Bold</vt:lpstr>
      <vt:lpstr>Calibri</vt:lpstr>
      <vt:lpstr>Arial</vt:lpstr>
      <vt:lpstr>Open Sans</vt:lpstr>
      <vt:lpstr>Agrandir Narrow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PSB - Intro a PSB  con Python</dc:title>
  <cp:lastModifiedBy>Aylin Agatha Vazquez Chenlo</cp:lastModifiedBy>
  <cp:revision>28</cp:revision>
  <dcterms:created xsi:type="dcterms:W3CDTF">2006-08-16T00:00:00Z</dcterms:created>
  <dcterms:modified xsi:type="dcterms:W3CDTF">2024-03-12T13:40:15Z</dcterms:modified>
  <dc:identifier>DAFs8tCgKRY</dc:identifier>
</cp:coreProperties>
</file>